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7"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8" autoAdjust="0"/>
    <p:restoredTop sz="94660"/>
  </p:normalViewPr>
  <p:slideViewPr>
    <p:cSldViewPr>
      <p:cViewPr varScale="1">
        <p:scale>
          <a:sx n="65" d="100"/>
          <a:sy n="65"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pieChart>
        <c:varyColors val="1"/>
        <c:ser>
          <c:idx val="0"/>
          <c:order val="0"/>
          <c:tx>
            <c:strRef>
              <c:f>Sheet1!$B$1</c:f>
              <c:strCache>
                <c:ptCount val="1"/>
                <c:pt idx="0">
                  <c:v>Sales</c:v>
                </c:pt>
              </c:strCache>
            </c:strRef>
          </c:tx>
          <c:cat>
            <c:strRef>
              <c:f>Sheet1!$A$2:$A$5</c:f>
              <c:strCache>
                <c:ptCount val="2"/>
                <c:pt idx="0">
                  <c:v>State Governments</c:v>
                </c:pt>
                <c:pt idx="1">
                  <c:v>Central Governments</c:v>
                </c:pt>
              </c:strCache>
            </c:strRef>
          </c:cat>
          <c:val>
            <c:numRef>
              <c:f>Sheet1!$B$2:$B$5</c:f>
              <c:numCache>
                <c:formatCode>General</c:formatCode>
                <c:ptCount val="4"/>
                <c:pt idx="0">
                  <c:v>6.6599999999999993</c:v>
                </c:pt>
                <c:pt idx="1">
                  <c:v>3.3299999999999996</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layout/>
    </c:title>
    <c:view3D>
      <c:rotX val="30"/>
      <c:perspective val="30"/>
    </c:view3D>
    <c:plotArea>
      <c:layout/>
      <c:pie3DChart>
        <c:varyColors val="1"/>
        <c:ser>
          <c:idx val="0"/>
          <c:order val="0"/>
          <c:tx>
            <c:strRef>
              <c:f>Sheet1!$B$1</c:f>
              <c:strCache>
                <c:ptCount val="1"/>
                <c:pt idx="0">
                  <c:v>Sales</c:v>
                </c:pt>
              </c:strCache>
            </c:strRef>
          </c:tx>
          <c:cat>
            <c:strRef>
              <c:f>Sheet1!$A$2:$A$5</c:f>
              <c:strCache>
                <c:ptCount val="2"/>
                <c:pt idx="0">
                  <c:v>Satte governments</c:v>
                </c:pt>
                <c:pt idx="1">
                  <c:v>Central Government</c:v>
                </c:pt>
              </c:strCache>
            </c:strRef>
          </c:cat>
          <c:val>
            <c:numRef>
              <c:f>Sheet1!$B$2:$B$5</c:f>
              <c:numCache>
                <c:formatCode>General</c:formatCode>
                <c:ptCount val="4"/>
                <c:pt idx="0">
                  <c:v>8.2000000000000011</c:v>
                </c:pt>
                <c:pt idx="1">
                  <c:v>0.65000000000000013</c:v>
                </c:pt>
              </c:numCache>
            </c:numRef>
          </c:val>
        </c:ser>
      </c:pie3DChart>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B482C-0881-4A70-9285-C8E3093101D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IN"/>
        </a:p>
      </dgm:t>
    </dgm:pt>
    <dgm:pt modelId="{B3F9CDF1-B25A-4D74-A178-60C665867AC3}">
      <dgm:prSet phldrT="[Text]"/>
      <dgm:spPr/>
      <dgm:t>
        <a:bodyPr/>
        <a:lstStyle/>
        <a:p>
          <a:r>
            <a:rPr lang="en-IN" dirty="0" smtClean="0"/>
            <a:t>Union Finance Minister-  Chairperson</a:t>
          </a:r>
          <a:endParaRPr lang="en-IN" dirty="0"/>
        </a:p>
      </dgm:t>
    </dgm:pt>
    <dgm:pt modelId="{417CE686-AE9D-4429-A480-7DBB7E4B4DD3}" type="parTrans" cxnId="{676FE6F3-0E88-4F11-B5DC-437D93342795}">
      <dgm:prSet/>
      <dgm:spPr/>
      <dgm:t>
        <a:bodyPr/>
        <a:lstStyle/>
        <a:p>
          <a:endParaRPr lang="en-IN"/>
        </a:p>
      </dgm:t>
    </dgm:pt>
    <dgm:pt modelId="{05059335-0C5A-404D-ADB0-08B541C58EB9}" type="sibTrans" cxnId="{676FE6F3-0E88-4F11-B5DC-437D93342795}">
      <dgm:prSet/>
      <dgm:spPr/>
      <dgm:t>
        <a:bodyPr/>
        <a:lstStyle/>
        <a:p>
          <a:endParaRPr lang="en-IN"/>
        </a:p>
      </dgm:t>
    </dgm:pt>
    <dgm:pt modelId="{3426CB4A-0727-4306-AAEC-EDDA2E3C6CFD}">
      <dgm:prSet phldrT="[Text]" phldr="1"/>
      <dgm:spPr/>
      <dgm:t>
        <a:bodyPr/>
        <a:lstStyle/>
        <a:p>
          <a:endParaRPr lang="en-IN"/>
        </a:p>
      </dgm:t>
    </dgm:pt>
    <dgm:pt modelId="{6D73D4B7-7658-4F63-B1B1-447AAB898664}" type="parTrans" cxnId="{0AD2CEA5-03BF-4800-84EB-6A9CE2E49278}">
      <dgm:prSet/>
      <dgm:spPr/>
      <dgm:t>
        <a:bodyPr/>
        <a:lstStyle/>
        <a:p>
          <a:endParaRPr lang="en-IN"/>
        </a:p>
      </dgm:t>
    </dgm:pt>
    <dgm:pt modelId="{485831FD-97B6-4228-9CCD-D252F2547FDF}" type="sibTrans" cxnId="{0AD2CEA5-03BF-4800-84EB-6A9CE2E49278}">
      <dgm:prSet/>
      <dgm:spPr/>
      <dgm:t>
        <a:bodyPr/>
        <a:lstStyle/>
        <a:p>
          <a:endParaRPr lang="en-IN"/>
        </a:p>
      </dgm:t>
    </dgm:pt>
    <dgm:pt modelId="{4DEEDBE9-8E56-4605-840B-E6C08536A88F}">
      <dgm:prSet phldrT="[Text]" phldr="1"/>
      <dgm:spPr/>
      <dgm:t>
        <a:bodyPr/>
        <a:lstStyle/>
        <a:p>
          <a:endParaRPr lang="en-IN"/>
        </a:p>
      </dgm:t>
    </dgm:pt>
    <dgm:pt modelId="{BE69D5B9-9255-417B-99A8-ECC68E8FB754}" type="parTrans" cxnId="{8DF30A24-9EF9-4AD9-81C6-9CE829381DAF}">
      <dgm:prSet/>
      <dgm:spPr/>
      <dgm:t>
        <a:bodyPr/>
        <a:lstStyle/>
        <a:p>
          <a:endParaRPr lang="en-IN"/>
        </a:p>
      </dgm:t>
    </dgm:pt>
    <dgm:pt modelId="{31A25D8E-D662-4C1B-9D66-AA9E84139709}" type="sibTrans" cxnId="{8DF30A24-9EF9-4AD9-81C6-9CE829381DAF}">
      <dgm:prSet/>
      <dgm:spPr/>
      <dgm:t>
        <a:bodyPr/>
        <a:lstStyle/>
        <a:p>
          <a:endParaRPr lang="en-IN"/>
        </a:p>
      </dgm:t>
    </dgm:pt>
    <dgm:pt modelId="{F82798B8-54C8-4735-AC0D-67B572056A3C}">
      <dgm:prSet phldrT="[Text]" phldr="1"/>
      <dgm:spPr/>
      <dgm:t>
        <a:bodyPr/>
        <a:lstStyle/>
        <a:p>
          <a:endParaRPr lang="en-IN"/>
        </a:p>
      </dgm:t>
    </dgm:pt>
    <dgm:pt modelId="{4DE97DFC-1688-423D-967C-0CD7EE4206E6}" type="parTrans" cxnId="{D555742F-6122-4C49-9FF4-269148A2504C}">
      <dgm:prSet/>
      <dgm:spPr/>
      <dgm:t>
        <a:bodyPr/>
        <a:lstStyle/>
        <a:p>
          <a:endParaRPr lang="en-IN"/>
        </a:p>
      </dgm:t>
    </dgm:pt>
    <dgm:pt modelId="{692B54E6-50B0-48B5-AD89-3FAA364F5E0B}" type="sibTrans" cxnId="{D555742F-6122-4C49-9FF4-269148A2504C}">
      <dgm:prSet/>
      <dgm:spPr/>
      <dgm:t>
        <a:bodyPr/>
        <a:lstStyle/>
        <a:p>
          <a:endParaRPr lang="en-IN"/>
        </a:p>
      </dgm:t>
    </dgm:pt>
    <dgm:pt modelId="{C06A1A56-FA56-4CFA-9893-38F97A0A6E6F}">
      <dgm:prSet/>
      <dgm:spPr/>
      <dgm:t>
        <a:bodyPr/>
        <a:lstStyle/>
        <a:p>
          <a:r>
            <a:rPr lang="en-IN" smtClean="0"/>
            <a:t>Chairperson, Central Board of Excise and Customs (CBEC), as a permanent invitee </a:t>
          </a:r>
          <a:endParaRPr lang="en-IN"/>
        </a:p>
      </dgm:t>
    </dgm:pt>
    <dgm:pt modelId="{41E572E7-BF75-4E78-B18C-1247210A701A}" type="parTrans" cxnId="{434203FF-9CEC-4A71-A1AA-B06BF13BACD1}">
      <dgm:prSet/>
      <dgm:spPr/>
      <dgm:t>
        <a:bodyPr/>
        <a:lstStyle/>
        <a:p>
          <a:endParaRPr lang="en-IN"/>
        </a:p>
      </dgm:t>
    </dgm:pt>
    <dgm:pt modelId="{7D0E1186-43CB-4BF7-9BBF-2540D4E9CCD6}" type="sibTrans" cxnId="{434203FF-9CEC-4A71-A1AA-B06BF13BACD1}">
      <dgm:prSet/>
      <dgm:spPr/>
      <dgm:t>
        <a:bodyPr/>
        <a:lstStyle/>
        <a:p>
          <a:endParaRPr lang="en-IN"/>
        </a:p>
      </dgm:t>
    </dgm:pt>
    <dgm:pt modelId="{3F760EA1-0FD1-4B22-8358-D93F66E4F6EA}">
      <dgm:prSet/>
      <dgm:spPr/>
      <dgm:t>
        <a:bodyPr/>
        <a:lstStyle/>
        <a:p>
          <a:r>
            <a:rPr lang="en-IN" smtClean="0"/>
            <a:t>Minister in charge of Finance or Taxation or any other</a:t>
          </a:r>
          <a:br>
            <a:rPr lang="en-IN" smtClean="0"/>
          </a:br>
          <a:r>
            <a:rPr lang="en-IN" smtClean="0"/>
            <a:t>Minister nominated by each State Government- Members.</a:t>
          </a:r>
          <a:endParaRPr lang="en-IN"/>
        </a:p>
      </dgm:t>
    </dgm:pt>
    <dgm:pt modelId="{6022F3DD-AEF9-4D08-B47D-9588849357C7}" type="parTrans" cxnId="{4AB759EC-ABFF-4969-9D32-0B114F7BC7E5}">
      <dgm:prSet/>
      <dgm:spPr/>
      <dgm:t>
        <a:bodyPr/>
        <a:lstStyle/>
        <a:p>
          <a:endParaRPr lang="en-IN"/>
        </a:p>
      </dgm:t>
    </dgm:pt>
    <dgm:pt modelId="{B755D2E6-3C03-41A7-8A58-D261AC1E8902}" type="sibTrans" cxnId="{4AB759EC-ABFF-4969-9D32-0B114F7BC7E5}">
      <dgm:prSet/>
      <dgm:spPr/>
      <dgm:t>
        <a:bodyPr/>
        <a:lstStyle/>
        <a:p>
          <a:endParaRPr lang="en-IN"/>
        </a:p>
      </dgm:t>
    </dgm:pt>
    <dgm:pt modelId="{F4436335-C0EC-4736-AC30-AC90AE8F3312}">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N" dirty="0" smtClean="0"/>
            <a:t>Union Minister of State in charge of Revenue or Finance - Member</a:t>
          </a:r>
        </a:p>
        <a:p>
          <a:pPr defTabSz="444500">
            <a:lnSpc>
              <a:spcPct val="90000"/>
            </a:lnSpc>
            <a:spcBef>
              <a:spcPct val="0"/>
            </a:spcBef>
            <a:spcAft>
              <a:spcPct val="35000"/>
            </a:spcAft>
          </a:pPr>
          <a:endParaRPr lang="en-IN" dirty="0"/>
        </a:p>
      </dgm:t>
    </dgm:pt>
    <dgm:pt modelId="{5AF42258-CDF0-4C04-9E2C-5FBB180712BA}" type="sibTrans" cxnId="{40D4855B-BDB1-425E-AFF4-FE2E0ABC8BE4}">
      <dgm:prSet/>
      <dgm:spPr/>
      <dgm:t>
        <a:bodyPr/>
        <a:lstStyle/>
        <a:p>
          <a:endParaRPr lang="en-IN"/>
        </a:p>
      </dgm:t>
    </dgm:pt>
    <dgm:pt modelId="{9CC25162-6EFC-47E0-9112-676295B747D1}" type="parTrans" cxnId="{40D4855B-BDB1-425E-AFF4-FE2E0ABC8BE4}">
      <dgm:prSet/>
      <dgm:spPr/>
      <dgm:t>
        <a:bodyPr/>
        <a:lstStyle/>
        <a:p>
          <a:endParaRPr lang="en-IN"/>
        </a:p>
      </dgm:t>
    </dgm:pt>
    <dgm:pt modelId="{F67F88F0-DB5C-4CEF-872A-1FCEF318C2F1}" type="pres">
      <dgm:prSet presAssocID="{600B482C-0881-4A70-9285-C8E3093101DC}" presName="mainComposite" presStyleCnt="0">
        <dgm:presLayoutVars>
          <dgm:chPref val="1"/>
          <dgm:dir/>
          <dgm:animOne val="branch"/>
          <dgm:animLvl val="lvl"/>
          <dgm:resizeHandles val="exact"/>
        </dgm:presLayoutVars>
      </dgm:prSet>
      <dgm:spPr/>
      <dgm:t>
        <a:bodyPr/>
        <a:lstStyle/>
        <a:p>
          <a:endParaRPr lang="en-IN"/>
        </a:p>
      </dgm:t>
    </dgm:pt>
    <dgm:pt modelId="{D1128869-B8E3-4ACF-B34C-43FB85AC74E9}" type="pres">
      <dgm:prSet presAssocID="{600B482C-0881-4A70-9285-C8E3093101DC}" presName="hierFlow" presStyleCnt="0"/>
      <dgm:spPr/>
    </dgm:pt>
    <dgm:pt modelId="{D38FCE40-0815-40D0-A731-C560C5DB6856}" type="pres">
      <dgm:prSet presAssocID="{600B482C-0881-4A70-9285-C8E3093101DC}" presName="firstBuf" presStyleCnt="0"/>
      <dgm:spPr/>
    </dgm:pt>
    <dgm:pt modelId="{5C70F16E-7FF8-4020-B49E-F2DB56853D0C}" type="pres">
      <dgm:prSet presAssocID="{600B482C-0881-4A70-9285-C8E3093101DC}" presName="hierChild1" presStyleCnt="0">
        <dgm:presLayoutVars>
          <dgm:chPref val="1"/>
          <dgm:animOne val="branch"/>
          <dgm:animLvl val="lvl"/>
        </dgm:presLayoutVars>
      </dgm:prSet>
      <dgm:spPr/>
    </dgm:pt>
    <dgm:pt modelId="{281A92BB-1295-4481-A22E-EE0116970E6B}" type="pres">
      <dgm:prSet presAssocID="{B3F9CDF1-B25A-4D74-A178-60C665867AC3}" presName="Name14" presStyleCnt="0"/>
      <dgm:spPr/>
    </dgm:pt>
    <dgm:pt modelId="{EDF879DC-4C84-4DF2-A798-14C094BAB4A7}" type="pres">
      <dgm:prSet presAssocID="{B3F9CDF1-B25A-4D74-A178-60C665867AC3}" presName="level1Shape" presStyleLbl="node0" presStyleIdx="0" presStyleCnt="1">
        <dgm:presLayoutVars>
          <dgm:chPref val="3"/>
        </dgm:presLayoutVars>
      </dgm:prSet>
      <dgm:spPr/>
      <dgm:t>
        <a:bodyPr/>
        <a:lstStyle/>
        <a:p>
          <a:endParaRPr lang="en-IN"/>
        </a:p>
      </dgm:t>
    </dgm:pt>
    <dgm:pt modelId="{550665AC-0071-4EE2-8C9D-092A9A6E5215}" type="pres">
      <dgm:prSet presAssocID="{B3F9CDF1-B25A-4D74-A178-60C665867AC3}" presName="hierChild2" presStyleCnt="0"/>
      <dgm:spPr/>
    </dgm:pt>
    <dgm:pt modelId="{3704074E-FE80-490C-BD78-8FDC72B685EF}" type="pres">
      <dgm:prSet presAssocID="{9CC25162-6EFC-47E0-9112-676295B747D1}" presName="Name19" presStyleLbl="parChTrans1D2" presStyleIdx="0" presStyleCnt="2"/>
      <dgm:spPr/>
      <dgm:t>
        <a:bodyPr/>
        <a:lstStyle/>
        <a:p>
          <a:endParaRPr lang="en-IN"/>
        </a:p>
      </dgm:t>
    </dgm:pt>
    <dgm:pt modelId="{555893BF-5053-4364-94BC-6E23E5D336BC}" type="pres">
      <dgm:prSet presAssocID="{F4436335-C0EC-4736-AC30-AC90AE8F3312}" presName="Name21" presStyleCnt="0"/>
      <dgm:spPr/>
    </dgm:pt>
    <dgm:pt modelId="{DC85B110-6DB6-4B82-9E3D-67A4B26A78E0}" type="pres">
      <dgm:prSet presAssocID="{F4436335-C0EC-4736-AC30-AC90AE8F3312}" presName="level2Shape" presStyleLbl="node2" presStyleIdx="0" presStyleCnt="2"/>
      <dgm:spPr/>
      <dgm:t>
        <a:bodyPr/>
        <a:lstStyle/>
        <a:p>
          <a:endParaRPr lang="en-IN"/>
        </a:p>
      </dgm:t>
    </dgm:pt>
    <dgm:pt modelId="{D4FC28BF-DA57-42F8-9559-76A60FA42D92}" type="pres">
      <dgm:prSet presAssocID="{F4436335-C0EC-4736-AC30-AC90AE8F3312}" presName="hierChild3" presStyleCnt="0"/>
      <dgm:spPr/>
    </dgm:pt>
    <dgm:pt modelId="{5B10F142-B549-4B89-82C3-E685DC391CD0}" type="pres">
      <dgm:prSet presAssocID="{6022F3DD-AEF9-4D08-B47D-9588849357C7}" presName="Name19" presStyleLbl="parChTrans1D3" presStyleIdx="0" presStyleCnt="1"/>
      <dgm:spPr/>
      <dgm:t>
        <a:bodyPr/>
        <a:lstStyle/>
        <a:p>
          <a:endParaRPr lang="en-IN"/>
        </a:p>
      </dgm:t>
    </dgm:pt>
    <dgm:pt modelId="{14C414C5-3929-413B-811D-A39292D79E1B}" type="pres">
      <dgm:prSet presAssocID="{3F760EA1-0FD1-4B22-8358-D93F66E4F6EA}" presName="Name21" presStyleCnt="0"/>
      <dgm:spPr/>
    </dgm:pt>
    <dgm:pt modelId="{BDF87CC1-A57B-44D9-9F15-9252EB965A4E}" type="pres">
      <dgm:prSet presAssocID="{3F760EA1-0FD1-4B22-8358-D93F66E4F6EA}" presName="level2Shape" presStyleLbl="node3" presStyleIdx="0" presStyleCnt="1"/>
      <dgm:spPr/>
      <dgm:t>
        <a:bodyPr/>
        <a:lstStyle/>
        <a:p>
          <a:endParaRPr lang="en-IN"/>
        </a:p>
      </dgm:t>
    </dgm:pt>
    <dgm:pt modelId="{67984F0A-8401-4857-99A1-2DE1F891BBA7}" type="pres">
      <dgm:prSet presAssocID="{3F760EA1-0FD1-4B22-8358-D93F66E4F6EA}" presName="hierChild3" presStyleCnt="0"/>
      <dgm:spPr/>
    </dgm:pt>
    <dgm:pt modelId="{6319CB13-7A24-4CF7-9CF7-F78F0B1AE8E2}" type="pres">
      <dgm:prSet presAssocID="{41E572E7-BF75-4E78-B18C-1247210A701A}" presName="Name19" presStyleLbl="parChTrans1D2" presStyleIdx="1" presStyleCnt="2"/>
      <dgm:spPr/>
      <dgm:t>
        <a:bodyPr/>
        <a:lstStyle/>
        <a:p>
          <a:endParaRPr lang="en-IN"/>
        </a:p>
      </dgm:t>
    </dgm:pt>
    <dgm:pt modelId="{90DF07CD-72E7-4E75-BB74-0BF914C63CC9}" type="pres">
      <dgm:prSet presAssocID="{C06A1A56-FA56-4CFA-9893-38F97A0A6E6F}" presName="Name21" presStyleCnt="0"/>
      <dgm:spPr/>
    </dgm:pt>
    <dgm:pt modelId="{258586B7-CEBB-4313-A5B4-1CE52FC3506A}" type="pres">
      <dgm:prSet presAssocID="{C06A1A56-FA56-4CFA-9893-38F97A0A6E6F}" presName="level2Shape" presStyleLbl="node2" presStyleIdx="1" presStyleCnt="2"/>
      <dgm:spPr/>
      <dgm:t>
        <a:bodyPr/>
        <a:lstStyle/>
        <a:p>
          <a:endParaRPr lang="en-IN"/>
        </a:p>
      </dgm:t>
    </dgm:pt>
    <dgm:pt modelId="{526A4631-9909-4E73-AAA0-18ED98755518}" type="pres">
      <dgm:prSet presAssocID="{C06A1A56-FA56-4CFA-9893-38F97A0A6E6F}" presName="hierChild3" presStyleCnt="0"/>
      <dgm:spPr/>
    </dgm:pt>
    <dgm:pt modelId="{C760CB77-0EC6-434D-85A0-C011BE874FF7}" type="pres">
      <dgm:prSet presAssocID="{600B482C-0881-4A70-9285-C8E3093101DC}" presName="bgShapesFlow" presStyleCnt="0"/>
      <dgm:spPr/>
    </dgm:pt>
    <dgm:pt modelId="{FB4FAFA2-C3EE-4CED-AB07-9AB722FF358A}" type="pres">
      <dgm:prSet presAssocID="{3426CB4A-0727-4306-AAEC-EDDA2E3C6CFD}" presName="rectComp" presStyleCnt="0"/>
      <dgm:spPr/>
    </dgm:pt>
    <dgm:pt modelId="{E0D92F17-EAA3-476A-81AB-3ADFA4AE42DE}" type="pres">
      <dgm:prSet presAssocID="{3426CB4A-0727-4306-AAEC-EDDA2E3C6CFD}" presName="bgRect" presStyleLbl="bgShp" presStyleIdx="0" presStyleCnt="3"/>
      <dgm:spPr/>
      <dgm:t>
        <a:bodyPr/>
        <a:lstStyle/>
        <a:p>
          <a:endParaRPr lang="en-IN"/>
        </a:p>
      </dgm:t>
    </dgm:pt>
    <dgm:pt modelId="{4B41C231-6BBA-4989-A6E6-D93BDBD7483E}" type="pres">
      <dgm:prSet presAssocID="{3426CB4A-0727-4306-AAEC-EDDA2E3C6CFD}" presName="bgRectTx" presStyleLbl="bgShp" presStyleIdx="0" presStyleCnt="3">
        <dgm:presLayoutVars>
          <dgm:bulletEnabled val="1"/>
        </dgm:presLayoutVars>
      </dgm:prSet>
      <dgm:spPr/>
      <dgm:t>
        <a:bodyPr/>
        <a:lstStyle/>
        <a:p>
          <a:endParaRPr lang="en-IN"/>
        </a:p>
      </dgm:t>
    </dgm:pt>
    <dgm:pt modelId="{679FFE95-F02C-439F-99FA-7BE766E33B32}" type="pres">
      <dgm:prSet presAssocID="{3426CB4A-0727-4306-AAEC-EDDA2E3C6CFD}" presName="spComp" presStyleCnt="0"/>
      <dgm:spPr/>
    </dgm:pt>
    <dgm:pt modelId="{FC746BBC-6A0C-484E-9687-4C3C12857E85}" type="pres">
      <dgm:prSet presAssocID="{3426CB4A-0727-4306-AAEC-EDDA2E3C6CFD}" presName="vSp" presStyleCnt="0"/>
      <dgm:spPr/>
    </dgm:pt>
    <dgm:pt modelId="{8F443106-2CBB-42ED-BC98-E00981CCF7CD}" type="pres">
      <dgm:prSet presAssocID="{4DEEDBE9-8E56-4605-840B-E6C08536A88F}" presName="rectComp" presStyleCnt="0"/>
      <dgm:spPr/>
    </dgm:pt>
    <dgm:pt modelId="{61F88664-DD4D-479C-A985-C8E6CE9BE3A6}" type="pres">
      <dgm:prSet presAssocID="{4DEEDBE9-8E56-4605-840B-E6C08536A88F}" presName="bgRect" presStyleLbl="bgShp" presStyleIdx="1" presStyleCnt="3"/>
      <dgm:spPr/>
      <dgm:t>
        <a:bodyPr/>
        <a:lstStyle/>
        <a:p>
          <a:endParaRPr lang="en-IN"/>
        </a:p>
      </dgm:t>
    </dgm:pt>
    <dgm:pt modelId="{640BB2D1-4255-4FB3-A193-E56C11231A6C}" type="pres">
      <dgm:prSet presAssocID="{4DEEDBE9-8E56-4605-840B-E6C08536A88F}" presName="bgRectTx" presStyleLbl="bgShp" presStyleIdx="1" presStyleCnt="3">
        <dgm:presLayoutVars>
          <dgm:bulletEnabled val="1"/>
        </dgm:presLayoutVars>
      </dgm:prSet>
      <dgm:spPr/>
      <dgm:t>
        <a:bodyPr/>
        <a:lstStyle/>
        <a:p>
          <a:endParaRPr lang="en-IN"/>
        </a:p>
      </dgm:t>
    </dgm:pt>
    <dgm:pt modelId="{24BD830A-5327-47AD-B0C5-AD3E5ACB047B}" type="pres">
      <dgm:prSet presAssocID="{4DEEDBE9-8E56-4605-840B-E6C08536A88F}" presName="spComp" presStyleCnt="0"/>
      <dgm:spPr/>
    </dgm:pt>
    <dgm:pt modelId="{F1054ED3-E2CF-4B1A-98CE-AF64199A0794}" type="pres">
      <dgm:prSet presAssocID="{4DEEDBE9-8E56-4605-840B-E6C08536A88F}" presName="vSp" presStyleCnt="0"/>
      <dgm:spPr/>
    </dgm:pt>
    <dgm:pt modelId="{E586A0CA-FF33-4442-892C-C89458634318}" type="pres">
      <dgm:prSet presAssocID="{F82798B8-54C8-4735-AC0D-67B572056A3C}" presName="rectComp" presStyleCnt="0"/>
      <dgm:spPr/>
    </dgm:pt>
    <dgm:pt modelId="{FBEF0FA1-CF28-4E99-A8F5-6A8A1B000939}" type="pres">
      <dgm:prSet presAssocID="{F82798B8-54C8-4735-AC0D-67B572056A3C}" presName="bgRect" presStyleLbl="bgShp" presStyleIdx="2" presStyleCnt="3"/>
      <dgm:spPr/>
      <dgm:t>
        <a:bodyPr/>
        <a:lstStyle/>
        <a:p>
          <a:endParaRPr lang="en-IN"/>
        </a:p>
      </dgm:t>
    </dgm:pt>
    <dgm:pt modelId="{FB6F2411-8737-4872-942B-E8D187CCE945}" type="pres">
      <dgm:prSet presAssocID="{F82798B8-54C8-4735-AC0D-67B572056A3C}" presName="bgRectTx" presStyleLbl="bgShp" presStyleIdx="2" presStyleCnt="3">
        <dgm:presLayoutVars>
          <dgm:bulletEnabled val="1"/>
        </dgm:presLayoutVars>
      </dgm:prSet>
      <dgm:spPr/>
      <dgm:t>
        <a:bodyPr/>
        <a:lstStyle/>
        <a:p>
          <a:endParaRPr lang="en-IN"/>
        </a:p>
      </dgm:t>
    </dgm:pt>
  </dgm:ptLst>
  <dgm:cxnLst>
    <dgm:cxn modelId="{EF3EE7D3-1222-4682-86E6-305B48795BA2}" type="presOf" srcId="{F4436335-C0EC-4736-AC30-AC90AE8F3312}" destId="{DC85B110-6DB6-4B82-9E3D-67A4B26A78E0}" srcOrd="0" destOrd="0" presId="urn:microsoft.com/office/officeart/2005/8/layout/hierarchy6"/>
    <dgm:cxn modelId="{3BF73A6A-B426-4184-8303-82A325DACF15}" type="presOf" srcId="{C06A1A56-FA56-4CFA-9893-38F97A0A6E6F}" destId="{258586B7-CEBB-4313-A5B4-1CE52FC3506A}" srcOrd="0" destOrd="0" presId="urn:microsoft.com/office/officeart/2005/8/layout/hierarchy6"/>
    <dgm:cxn modelId="{2DE7B10F-6EDE-4AF6-ABD9-C1861E8D932B}" type="presOf" srcId="{600B482C-0881-4A70-9285-C8E3093101DC}" destId="{F67F88F0-DB5C-4CEF-872A-1FCEF318C2F1}" srcOrd="0" destOrd="0" presId="urn:microsoft.com/office/officeart/2005/8/layout/hierarchy6"/>
    <dgm:cxn modelId="{8DF30A24-9EF9-4AD9-81C6-9CE829381DAF}" srcId="{600B482C-0881-4A70-9285-C8E3093101DC}" destId="{4DEEDBE9-8E56-4605-840B-E6C08536A88F}" srcOrd="2" destOrd="0" parTransId="{BE69D5B9-9255-417B-99A8-ECC68E8FB754}" sibTransId="{31A25D8E-D662-4C1B-9D66-AA9E84139709}"/>
    <dgm:cxn modelId="{98921190-68A3-4B0F-B7AF-AA71B50D47FA}" type="presOf" srcId="{3F760EA1-0FD1-4B22-8358-D93F66E4F6EA}" destId="{BDF87CC1-A57B-44D9-9F15-9252EB965A4E}" srcOrd="0" destOrd="0" presId="urn:microsoft.com/office/officeart/2005/8/layout/hierarchy6"/>
    <dgm:cxn modelId="{B6CC6026-E689-4B0A-B3B7-A356616252A2}" type="presOf" srcId="{3426CB4A-0727-4306-AAEC-EDDA2E3C6CFD}" destId="{E0D92F17-EAA3-476A-81AB-3ADFA4AE42DE}" srcOrd="0" destOrd="0" presId="urn:microsoft.com/office/officeart/2005/8/layout/hierarchy6"/>
    <dgm:cxn modelId="{051615B4-D01C-4EDD-8734-082DB695A0B8}" type="presOf" srcId="{F82798B8-54C8-4735-AC0D-67B572056A3C}" destId="{FBEF0FA1-CF28-4E99-A8F5-6A8A1B000939}" srcOrd="0" destOrd="0" presId="urn:microsoft.com/office/officeart/2005/8/layout/hierarchy6"/>
    <dgm:cxn modelId="{0AD2CEA5-03BF-4800-84EB-6A9CE2E49278}" srcId="{600B482C-0881-4A70-9285-C8E3093101DC}" destId="{3426CB4A-0727-4306-AAEC-EDDA2E3C6CFD}" srcOrd="1" destOrd="0" parTransId="{6D73D4B7-7658-4F63-B1B1-447AAB898664}" sibTransId="{485831FD-97B6-4228-9CCD-D252F2547FDF}"/>
    <dgm:cxn modelId="{434203FF-9CEC-4A71-A1AA-B06BF13BACD1}" srcId="{B3F9CDF1-B25A-4D74-A178-60C665867AC3}" destId="{C06A1A56-FA56-4CFA-9893-38F97A0A6E6F}" srcOrd="1" destOrd="0" parTransId="{41E572E7-BF75-4E78-B18C-1247210A701A}" sibTransId="{7D0E1186-43CB-4BF7-9BBF-2540D4E9CCD6}"/>
    <dgm:cxn modelId="{096C1964-7A3A-4E4A-97AB-252AC7EDA296}" type="presOf" srcId="{6022F3DD-AEF9-4D08-B47D-9588849357C7}" destId="{5B10F142-B549-4B89-82C3-E685DC391CD0}" srcOrd="0" destOrd="0" presId="urn:microsoft.com/office/officeart/2005/8/layout/hierarchy6"/>
    <dgm:cxn modelId="{83801805-93F6-42CA-8BB3-A1ABCE291B3A}" type="presOf" srcId="{41E572E7-BF75-4E78-B18C-1247210A701A}" destId="{6319CB13-7A24-4CF7-9CF7-F78F0B1AE8E2}" srcOrd="0" destOrd="0" presId="urn:microsoft.com/office/officeart/2005/8/layout/hierarchy6"/>
    <dgm:cxn modelId="{676FE6F3-0E88-4F11-B5DC-437D93342795}" srcId="{600B482C-0881-4A70-9285-C8E3093101DC}" destId="{B3F9CDF1-B25A-4D74-A178-60C665867AC3}" srcOrd="0" destOrd="0" parTransId="{417CE686-AE9D-4429-A480-7DBB7E4B4DD3}" sibTransId="{05059335-0C5A-404D-ADB0-08B541C58EB9}"/>
    <dgm:cxn modelId="{4AB759EC-ABFF-4969-9D32-0B114F7BC7E5}" srcId="{F4436335-C0EC-4736-AC30-AC90AE8F3312}" destId="{3F760EA1-0FD1-4B22-8358-D93F66E4F6EA}" srcOrd="0" destOrd="0" parTransId="{6022F3DD-AEF9-4D08-B47D-9588849357C7}" sibTransId="{B755D2E6-3C03-41A7-8A58-D261AC1E8902}"/>
    <dgm:cxn modelId="{D555742F-6122-4C49-9FF4-269148A2504C}" srcId="{600B482C-0881-4A70-9285-C8E3093101DC}" destId="{F82798B8-54C8-4735-AC0D-67B572056A3C}" srcOrd="3" destOrd="0" parTransId="{4DE97DFC-1688-423D-967C-0CD7EE4206E6}" sibTransId="{692B54E6-50B0-48B5-AD89-3FAA364F5E0B}"/>
    <dgm:cxn modelId="{B52BF1BA-66C1-442C-8707-088AFAEA83F5}" type="presOf" srcId="{3426CB4A-0727-4306-AAEC-EDDA2E3C6CFD}" destId="{4B41C231-6BBA-4989-A6E6-D93BDBD7483E}" srcOrd="1" destOrd="0" presId="urn:microsoft.com/office/officeart/2005/8/layout/hierarchy6"/>
    <dgm:cxn modelId="{2B0DE295-6AB9-409B-B956-7BF9FD94F185}" type="presOf" srcId="{9CC25162-6EFC-47E0-9112-676295B747D1}" destId="{3704074E-FE80-490C-BD78-8FDC72B685EF}" srcOrd="0" destOrd="0" presId="urn:microsoft.com/office/officeart/2005/8/layout/hierarchy6"/>
    <dgm:cxn modelId="{FC4D8BF5-E4FB-47B6-B631-34889F8BDABD}" type="presOf" srcId="{4DEEDBE9-8E56-4605-840B-E6C08536A88F}" destId="{640BB2D1-4255-4FB3-A193-E56C11231A6C}" srcOrd="1" destOrd="0" presId="urn:microsoft.com/office/officeart/2005/8/layout/hierarchy6"/>
    <dgm:cxn modelId="{8BAB11FD-7C31-4B1B-B2EC-3F48A4D1D0BB}" type="presOf" srcId="{4DEEDBE9-8E56-4605-840B-E6C08536A88F}" destId="{61F88664-DD4D-479C-A985-C8E6CE9BE3A6}" srcOrd="0" destOrd="0" presId="urn:microsoft.com/office/officeart/2005/8/layout/hierarchy6"/>
    <dgm:cxn modelId="{37959DE1-96C1-4064-A3D0-C027BBAA9FC9}" type="presOf" srcId="{B3F9CDF1-B25A-4D74-A178-60C665867AC3}" destId="{EDF879DC-4C84-4DF2-A798-14C094BAB4A7}" srcOrd="0" destOrd="0" presId="urn:microsoft.com/office/officeart/2005/8/layout/hierarchy6"/>
    <dgm:cxn modelId="{40D4855B-BDB1-425E-AFF4-FE2E0ABC8BE4}" srcId="{B3F9CDF1-B25A-4D74-A178-60C665867AC3}" destId="{F4436335-C0EC-4736-AC30-AC90AE8F3312}" srcOrd="0" destOrd="0" parTransId="{9CC25162-6EFC-47E0-9112-676295B747D1}" sibTransId="{5AF42258-CDF0-4C04-9E2C-5FBB180712BA}"/>
    <dgm:cxn modelId="{13B9EBA6-1663-46E4-BB58-FDEF107D2F68}" type="presOf" srcId="{F82798B8-54C8-4735-AC0D-67B572056A3C}" destId="{FB6F2411-8737-4872-942B-E8D187CCE945}" srcOrd="1" destOrd="0" presId="urn:microsoft.com/office/officeart/2005/8/layout/hierarchy6"/>
    <dgm:cxn modelId="{140E6123-E6A8-43FF-BD04-19BABD8130D5}" type="presParOf" srcId="{F67F88F0-DB5C-4CEF-872A-1FCEF318C2F1}" destId="{D1128869-B8E3-4ACF-B34C-43FB85AC74E9}" srcOrd="0" destOrd="0" presId="urn:microsoft.com/office/officeart/2005/8/layout/hierarchy6"/>
    <dgm:cxn modelId="{02E142D8-77C2-44BA-883F-AD817DDFE786}" type="presParOf" srcId="{D1128869-B8E3-4ACF-B34C-43FB85AC74E9}" destId="{D38FCE40-0815-40D0-A731-C560C5DB6856}" srcOrd="0" destOrd="0" presId="urn:microsoft.com/office/officeart/2005/8/layout/hierarchy6"/>
    <dgm:cxn modelId="{BC6E2A23-8808-4A28-8240-22D67DBCCEB2}" type="presParOf" srcId="{D1128869-B8E3-4ACF-B34C-43FB85AC74E9}" destId="{5C70F16E-7FF8-4020-B49E-F2DB56853D0C}" srcOrd="1" destOrd="0" presId="urn:microsoft.com/office/officeart/2005/8/layout/hierarchy6"/>
    <dgm:cxn modelId="{280D152F-5FC2-433D-B6BE-128A28BA9B1B}" type="presParOf" srcId="{5C70F16E-7FF8-4020-B49E-F2DB56853D0C}" destId="{281A92BB-1295-4481-A22E-EE0116970E6B}" srcOrd="0" destOrd="0" presId="urn:microsoft.com/office/officeart/2005/8/layout/hierarchy6"/>
    <dgm:cxn modelId="{C93B5075-8CB8-46A0-9074-FEFAB585D010}" type="presParOf" srcId="{281A92BB-1295-4481-A22E-EE0116970E6B}" destId="{EDF879DC-4C84-4DF2-A798-14C094BAB4A7}" srcOrd="0" destOrd="0" presId="urn:microsoft.com/office/officeart/2005/8/layout/hierarchy6"/>
    <dgm:cxn modelId="{290AE2E8-F510-4551-91CE-1089210D798B}" type="presParOf" srcId="{281A92BB-1295-4481-A22E-EE0116970E6B}" destId="{550665AC-0071-4EE2-8C9D-092A9A6E5215}" srcOrd="1" destOrd="0" presId="urn:microsoft.com/office/officeart/2005/8/layout/hierarchy6"/>
    <dgm:cxn modelId="{39FB4CE7-841D-470E-B809-631CF95FC606}" type="presParOf" srcId="{550665AC-0071-4EE2-8C9D-092A9A6E5215}" destId="{3704074E-FE80-490C-BD78-8FDC72B685EF}" srcOrd="0" destOrd="0" presId="urn:microsoft.com/office/officeart/2005/8/layout/hierarchy6"/>
    <dgm:cxn modelId="{2B2C7978-512A-4B4D-A59C-732A6748E8C4}" type="presParOf" srcId="{550665AC-0071-4EE2-8C9D-092A9A6E5215}" destId="{555893BF-5053-4364-94BC-6E23E5D336BC}" srcOrd="1" destOrd="0" presId="urn:microsoft.com/office/officeart/2005/8/layout/hierarchy6"/>
    <dgm:cxn modelId="{7FD02438-A8BD-4F9D-954C-5CDA61A1C1B9}" type="presParOf" srcId="{555893BF-5053-4364-94BC-6E23E5D336BC}" destId="{DC85B110-6DB6-4B82-9E3D-67A4B26A78E0}" srcOrd="0" destOrd="0" presId="urn:microsoft.com/office/officeart/2005/8/layout/hierarchy6"/>
    <dgm:cxn modelId="{5F14BA0F-E274-478C-9DC7-29369036A31F}" type="presParOf" srcId="{555893BF-5053-4364-94BC-6E23E5D336BC}" destId="{D4FC28BF-DA57-42F8-9559-76A60FA42D92}" srcOrd="1" destOrd="0" presId="urn:microsoft.com/office/officeart/2005/8/layout/hierarchy6"/>
    <dgm:cxn modelId="{DEF763A2-C904-4915-9AB3-5EDBB222E8E8}" type="presParOf" srcId="{D4FC28BF-DA57-42F8-9559-76A60FA42D92}" destId="{5B10F142-B549-4B89-82C3-E685DC391CD0}" srcOrd="0" destOrd="0" presId="urn:microsoft.com/office/officeart/2005/8/layout/hierarchy6"/>
    <dgm:cxn modelId="{CD764563-B7FE-46F0-A6E3-28205FFA30A6}" type="presParOf" srcId="{D4FC28BF-DA57-42F8-9559-76A60FA42D92}" destId="{14C414C5-3929-413B-811D-A39292D79E1B}" srcOrd="1" destOrd="0" presId="urn:microsoft.com/office/officeart/2005/8/layout/hierarchy6"/>
    <dgm:cxn modelId="{C8ED8965-D8D7-417D-876A-7F617DF74C6E}" type="presParOf" srcId="{14C414C5-3929-413B-811D-A39292D79E1B}" destId="{BDF87CC1-A57B-44D9-9F15-9252EB965A4E}" srcOrd="0" destOrd="0" presId="urn:microsoft.com/office/officeart/2005/8/layout/hierarchy6"/>
    <dgm:cxn modelId="{B1D126F7-B12B-42F0-8C05-D565DDBD1808}" type="presParOf" srcId="{14C414C5-3929-413B-811D-A39292D79E1B}" destId="{67984F0A-8401-4857-99A1-2DE1F891BBA7}" srcOrd="1" destOrd="0" presId="urn:microsoft.com/office/officeart/2005/8/layout/hierarchy6"/>
    <dgm:cxn modelId="{96E3A996-65F3-44EF-8546-9DC2535C96A4}" type="presParOf" srcId="{550665AC-0071-4EE2-8C9D-092A9A6E5215}" destId="{6319CB13-7A24-4CF7-9CF7-F78F0B1AE8E2}" srcOrd="2" destOrd="0" presId="urn:microsoft.com/office/officeart/2005/8/layout/hierarchy6"/>
    <dgm:cxn modelId="{5EAD59C1-A87F-4716-80C6-9F35A8F180B2}" type="presParOf" srcId="{550665AC-0071-4EE2-8C9D-092A9A6E5215}" destId="{90DF07CD-72E7-4E75-BB74-0BF914C63CC9}" srcOrd="3" destOrd="0" presId="urn:microsoft.com/office/officeart/2005/8/layout/hierarchy6"/>
    <dgm:cxn modelId="{57928ED4-CBE2-44BD-97A8-27EA4F86C35F}" type="presParOf" srcId="{90DF07CD-72E7-4E75-BB74-0BF914C63CC9}" destId="{258586B7-CEBB-4313-A5B4-1CE52FC3506A}" srcOrd="0" destOrd="0" presId="urn:microsoft.com/office/officeart/2005/8/layout/hierarchy6"/>
    <dgm:cxn modelId="{1A4CE5E0-5343-4DBB-BC0D-4FB7382C16DD}" type="presParOf" srcId="{90DF07CD-72E7-4E75-BB74-0BF914C63CC9}" destId="{526A4631-9909-4E73-AAA0-18ED98755518}" srcOrd="1" destOrd="0" presId="urn:microsoft.com/office/officeart/2005/8/layout/hierarchy6"/>
    <dgm:cxn modelId="{3FE17074-5CBF-44B2-BD85-37107FE4D561}" type="presParOf" srcId="{F67F88F0-DB5C-4CEF-872A-1FCEF318C2F1}" destId="{C760CB77-0EC6-434D-85A0-C011BE874FF7}" srcOrd="1" destOrd="0" presId="urn:microsoft.com/office/officeart/2005/8/layout/hierarchy6"/>
    <dgm:cxn modelId="{59D47C0F-E22F-47AB-AEB9-96CF3B781AB7}" type="presParOf" srcId="{C760CB77-0EC6-434D-85A0-C011BE874FF7}" destId="{FB4FAFA2-C3EE-4CED-AB07-9AB722FF358A}" srcOrd="0" destOrd="0" presId="urn:microsoft.com/office/officeart/2005/8/layout/hierarchy6"/>
    <dgm:cxn modelId="{8EDD2691-325A-44A7-8C85-9D8C489D9E9E}" type="presParOf" srcId="{FB4FAFA2-C3EE-4CED-AB07-9AB722FF358A}" destId="{E0D92F17-EAA3-476A-81AB-3ADFA4AE42DE}" srcOrd="0" destOrd="0" presId="urn:microsoft.com/office/officeart/2005/8/layout/hierarchy6"/>
    <dgm:cxn modelId="{BDC5B8B9-8D90-4E0D-83E9-B54D07AB3822}" type="presParOf" srcId="{FB4FAFA2-C3EE-4CED-AB07-9AB722FF358A}" destId="{4B41C231-6BBA-4989-A6E6-D93BDBD7483E}" srcOrd="1" destOrd="0" presId="urn:microsoft.com/office/officeart/2005/8/layout/hierarchy6"/>
    <dgm:cxn modelId="{345BD1B7-5A9D-4218-8941-F36F399A9588}" type="presParOf" srcId="{C760CB77-0EC6-434D-85A0-C011BE874FF7}" destId="{679FFE95-F02C-439F-99FA-7BE766E33B32}" srcOrd="1" destOrd="0" presId="urn:microsoft.com/office/officeart/2005/8/layout/hierarchy6"/>
    <dgm:cxn modelId="{734E413E-0838-4711-8E1C-A97E7FA27D98}" type="presParOf" srcId="{679FFE95-F02C-439F-99FA-7BE766E33B32}" destId="{FC746BBC-6A0C-484E-9687-4C3C12857E85}" srcOrd="0" destOrd="0" presId="urn:microsoft.com/office/officeart/2005/8/layout/hierarchy6"/>
    <dgm:cxn modelId="{9DA38869-37D7-4BEA-A1F9-0E1382B3982F}" type="presParOf" srcId="{C760CB77-0EC6-434D-85A0-C011BE874FF7}" destId="{8F443106-2CBB-42ED-BC98-E00981CCF7CD}" srcOrd="2" destOrd="0" presId="urn:microsoft.com/office/officeart/2005/8/layout/hierarchy6"/>
    <dgm:cxn modelId="{CA7D311C-AB71-4D10-B1B9-BD6402453752}" type="presParOf" srcId="{8F443106-2CBB-42ED-BC98-E00981CCF7CD}" destId="{61F88664-DD4D-479C-A985-C8E6CE9BE3A6}" srcOrd="0" destOrd="0" presId="urn:microsoft.com/office/officeart/2005/8/layout/hierarchy6"/>
    <dgm:cxn modelId="{33226E41-6344-4976-960F-49EF0E10EF3F}" type="presParOf" srcId="{8F443106-2CBB-42ED-BC98-E00981CCF7CD}" destId="{640BB2D1-4255-4FB3-A193-E56C11231A6C}" srcOrd="1" destOrd="0" presId="urn:microsoft.com/office/officeart/2005/8/layout/hierarchy6"/>
    <dgm:cxn modelId="{02090CD5-8A04-4D36-86CC-1E81CE85B7C9}" type="presParOf" srcId="{C760CB77-0EC6-434D-85A0-C011BE874FF7}" destId="{24BD830A-5327-47AD-B0C5-AD3E5ACB047B}" srcOrd="3" destOrd="0" presId="urn:microsoft.com/office/officeart/2005/8/layout/hierarchy6"/>
    <dgm:cxn modelId="{77173AAF-24BC-4C30-B2A7-1A4855228A6D}" type="presParOf" srcId="{24BD830A-5327-47AD-B0C5-AD3E5ACB047B}" destId="{F1054ED3-E2CF-4B1A-98CE-AF64199A0794}" srcOrd="0" destOrd="0" presId="urn:microsoft.com/office/officeart/2005/8/layout/hierarchy6"/>
    <dgm:cxn modelId="{1C6B0950-3DAE-4B28-A710-890BDF4059B7}" type="presParOf" srcId="{C760CB77-0EC6-434D-85A0-C011BE874FF7}" destId="{E586A0CA-FF33-4442-892C-C89458634318}" srcOrd="4" destOrd="0" presId="urn:microsoft.com/office/officeart/2005/8/layout/hierarchy6"/>
    <dgm:cxn modelId="{9F11B003-F92A-4E20-BECF-FE26CD65C281}" type="presParOf" srcId="{E586A0CA-FF33-4442-892C-C89458634318}" destId="{FBEF0FA1-CF28-4E99-A8F5-6A8A1B000939}" srcOrd="0" destOrd="0" presId="urn:microsoft.com/office/officeart/2005/8/layout/hierarchy6"/>
    <dgm:cxn modelId="{5AAD7465-952A-41DF-A022-8F9E3A5C0E6C}" type="presParOf" srcId="{E586A0CA-FF33-4442-892C-C89458634318}" destId="{FB6F2411-8737-4872-942B-E8D187CCE945}" srcOrd="1" destOrd="0" presId="urn:microsoft.com/office/officeart/2005/8/layout/hierarchy6"/>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audio" Target="../media/audio1.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7.wav"/><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IN" sz="8000" b="1" dirty="0" smtClean="0"/>
              <a:t>GST COUNCIL</a:t>
            </a:r>
            <a:endParaRPr lang="en-IN" sz="8000" b="1" dirty="0"/>
          </a:p>
        </p:txBody>
      </p:sp>
      <p:sp>
        <p:nvSpPr>
          <p:cNvPr id="3" name="Subtitle 2"/>
          <p:cNvSpPr>
            <a:spLocks noGrp="1"/>
          </p:cNvSpPr>
          <p:nvPr>
            <p:ph type="subTitle"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IN" sz="4400" b="1" dirty="0" smtClean="0"/>
              <a:t>Dr </a:t>
            </a:r>
            <a:r>
              <a:rPr lang="en-IN" sz="4400" b="1" dirty="0" err="1" smtClean="0"/>
              <a:t>Binoj</a:t>
            </a:r>
            <a:r>
              <a:rPr lang="en-IN" sz="4400" b="1" dirty="0" smtClean="0"/>
              <a:t> Jose</a:t>
            </a:r>
            <a:endParaRPr lang="en-IN"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Functions of the GST Council</a:t>
            </a:r>
            <a:r>
              <a:rPr lang="en-IN" dirty="0" smtClean="0"/>
              <a:t/>
            </a:r>
            <a:br>
              <a:rPr lang="en-IN" dirty="0" smtClean="0"/>
            </a:br>
            <a:endParaRPr lang="en-IN" dirty="0"/>
          </a:p>
        </p:txBody>
      </p:sp>
      <p:sp>
        <p:nvSpPr>
          <p:cNvPr id="3" name="Content Placeholder 2"/>
          <p:cNvSpPr>
            <a:spLocks noGrp="1"/>
          </p:cNvSpPr>
          <p:nvPr>
            <p:ph idx="1"/>
          </p:nvPr>
        </p:nvSpPr>
        <p:spPr>
          <a:xfrm>
            <a:off x="457200" y="1676400"/>
            <a:ext cx="8229600" cy="4525963"/>
          </a:xfrm>
        </p:spPr>
        <p:txBody>
          <a:bodyPr>
            <a:normAutofit fontScale="62500" lnSpcReduction="20000"/>
          </a:bodyPr>
          <a:lstStyle/>
          <a:p>
            <a:pPr lvl="0"/>
            <a:r>
              <a:rPr lang="en-IN" dirty="0" smtClean="0"/>
              <a:t>The GST council will be supposed to make the recommendation to the Union and State on the following matters:-</a:t>
            </a:r>
          </a:p>
          <a:p>
            <a:pPr lvl="0"/>
            <a:r>
              <a:rPr lang="en-IN" dirty="0" smtClean="0"/>
              <a:t>On subsuming of various taxes, cess, and surcharge in GST.</a:t>
            </a:r>
          </a:p>
          <a:p>
            <a:pPr lvl="0"/>
            <a:r>
              <a:rPr lang="en-IN" dirty="0" smtClean="0"/>
              <a:t>Details of services and goods that will be subjected to GST or which will be exempted from GST.</a:t>
            </a:r>
          </a:p>
          <a:p>
            <a:pPr lvl="0"/>
            <a:r>
              <a:rPr lang="en-IN" dirty="0" smtClean="0"/>
              <a:t>On Threshold limit below which, services and goods will be exempted from GST.</a:t>
            </a:r>
          </a:p>
          <a:p>
            <a:pPr lvl="0"/>
            <a:r>
              <a:rPr lang="en-IN" dirty="0" smtClean="0"/>
              <a:t>On GST rates including floor rate with bands of GST and any special rate for time being to arrange resources to face any natural calamity.</a:t>
            </a:r>
          </a:p>
          <a:p>
            <a:pPr lvl="0"/>
            <a:r>
              <a:rPr lang="en-IN" dirty="0" smtClean="0"/>
              <a:t>Making special provisions for the following states: Arunachal Pradesh, Assam, Jammu and Kashmir, Manipur, Meghalaya, Mizoram, Nagaland, Sikkim, Tripura, Himachal Pradesh and </a:t>
            </a:r>
            <a:r>
              <a:rPr lang="en-IN" dirty="0" err="1" smtClean="0"/>
              <a:t>Uttarakhand</a:t>
            </a:r>
            <a:r>
              <a:rPr lang="en-IN" dirty="0" smtClean="0"/>
              <a:t>.</a:t>
            </a:r>
          </a:p>
          <a:p>
            <a:pPr lvl="0"/>
            <a:r>
              <a:rPr lang="en-IN" dirty="0" smtClean="0"/>
              <a:t>On model law on GST, Principal of levy of GST and the principals which will govern the place of Supply.</a:t>
            </a:r>
          </a:p>
          <a:p>
            <a:endParaRPr lang="en-IN"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07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Features of GST Council </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70000" lnSpcReduction="20000"/>
          </a:bodyPr>
          <a:lstStyle/>
          <a:p>
            <a:pPr lvl="0"/>
            <a:r>
              <a:rPr lang="en-IN" dirty="0" smtClean="0"/>
              <a:t>GST Council office is set up in New Delhi</a:t>
            </a:r>
          </a:p>
          <a:p>
            <a:pPr lvl="0"/>
            <a:r>
              <a:rPr lang="en-IN" dirty="0" smtClean="0"/>
              <a:t>Revenue Secretary is appointed as the Ex-officio Secretary to the GST Council</a:t>
            </a:r>
          </a:p>
          <a:p>
            <a:pPr lvl="0"/>
            <a:r>
              <a:rPr lang="en-IN" dirty="0" smtClean="0"/>
              <a:t>Central Board of Excise and Customs (CBEC) is included as the chairperson as a permanent invitee (non-voting) to all proceedings of the GST Council</a:t>
            </a:r>
          </a:p>
          <a:p>
            <a:pPr lvl="0"/>
            <a:r>
              <a:rPr lang="en-IN" dirty="0" smtClean="0"/>
              <a:t>Create a post for Additional Secretary to the GST Council</a:t>
            </a:r>
          </a:p>
          <a:p>
            <a:pPr lvl="0"/>
            <a:r>
              <a:rPr lang="en-IN" dirty="0" smtClean="0"/>
              <a:t>Create four posts of commissioner in the GST Council Secretariat (This is at the level of Joint Secretary)</a:t>
            </a:r>
          </a:p>
          <a:p>
            <a:pPr lvl="0"/>
            <a:r>
              <a:rPr lang="en-IN" dirty="0" smtClean="0"/>
              <a:t>GST Council Secretariat will have officers taken on deputation from both the Central and State Governments.</a:t>
            </a:r>
          </a:p>
          <a:p>
            <a:pPr lvl="0"/>
            <a:r>
              <a:rPr lang="en-IN" dirty="0" smtClean="0"/>
              <a:t>The cabinet also provides funds for meetings the expenses (recurring and nonrecurring) of the GST Council Secretariat. This cost is completely borne by the Central government. </a:t>
            </a:r>
          </a:p>
          <a:p>
            <a:endParaRPr lang="en-IN"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33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Conclusion</a:t>
            </a:r>
            <a:r>
              <a:rPr lang="en-IN" dirty="0" smtClean="0"/>
              <a:t/>
            </a:r>
            <a:br>
              <a:rPr lang="en-IN" dirty="0" smtClean="0"/>
            </a:br>
            <a:endParaRPr lang="en-IN" dirty="0"/>
          </a:p>
        </p:txBody>
      </p:sp>
      <p:sp>
        <p:nvSpPr>
          <p:cNvPr id="3" name="Content Placeholder 2"/>
          <p:cNvSpPr>
            <a:spLocks noGrp="1"/>
          </p:cNvSpPr>
          <p:nvPr>
            <p:ph idx="1"/>
          </p:nvPr>
        </p:nvSpPr>
        <p:spPr>
          <a:xfrm>
            <a:off x="457200" y="1600200"/>
            <a:ext cx="8458200" cy="5029200"/>
          </a:xfrm>
        </p:spPr>
        <p:txBody>
          <a:bodyPr>
            <a:normAutofit fontScale="55000" lnSpcReduction="20000"/>
          </a:bodyPr>
          <a:lstStyle/>
          <a:p>
            <a:pPr algn="just"/>
            <a:r>
              <a:rPr lang="en-IN" dirty="0" smtClean="0"/>
              <a:t>The </a:t>
            </a:r>
            <a:r>
              <a:rPr lang="en-IN" dirty="0" smtClean="0"/>
              <a:t>functions of the GST council is more an advisory kind and it has to heavily depend on the fiscal policies of the central government. Therefore, the GST Council is also criticised of the wrong GST regulations, albeit, where it has a very limited role. The voting </a:t>
            </a:r>
            <a:r>
              <a:rPr lang="en-IN" dirty="0" err="1" smtClean="0"/>
              <a:t>weihgtage</a:t>
            </a:r>
            <a:r>
              <a:rPr lang="en-IN" dirty="0" smtClean="0"/>
              <a:t> and the decision making process gives wider powers to the central government. However, the GST council has played a vital role in the through various recommendations to the Union and the States on important issues related to GST, like the goods and services that may be subjected or exempted from GST, model GST Laws, principles that govern Place of Supply, threshold limits, GST rates including the floor rates with bands, special rates for raising additional resources during natural calamities/disasters, special provisions for certain States, etc. The GST Council meets to discuss and lay GST laws that will benefit dealers across the nation.  IT decisions are sent to the central as well as state governments as recommendations. The outcome of the previous latest GST Council meet was that the Council decided to implement GST provisions on e-way bills that requires goods of more than Rs.50,000 in value to be registered online before they can be moved. They have also extended the deadline to file GSTR-1. The Council will also set up anti-profiteering screening committees that will make the National Anti-Profiteering Authority stronger under the GST law. GST Council also looks into drafting GST rules on registration, payment, valuation, input tax credit, composition, return, refund and invoice, and transitional provisions, among other things.</a:t>
            </a:r>
          </a:p>
          <a:p>
            <a:endParaRPr lang="en-IN"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39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p:txBody>
          <a:bodyPr>
            <a:normAutofit fontScale="70000" lnSpcReduction="20000"/>
          </a:bodyPr>
          <a:lstStyle/>
          <a:p>
            <a:pPr algn="just"/>
            <a:r>
              <a:rPr lang="en-IN" dirty="0" smtClean="0"/>
              <a:t>Goods &amp; Services Tax Council is a constitutional body for making recommendations to the Union and State Government on issues related to Goods and Service Tax. A single common “Goods and Services Tax (GST)” was proposed and given a go-ahead in 1999 during a meeting between the Prime Minister </a:t>
            </a:r>
            <a:r>
              <a:rPr lang="en-IN" dirty="0" err="1" smtClean="0"/>
              <a:t>Atal</a:t>
            </a:r>
            <a:r>
              <a:rPr lang="en-IN" dirty="0" smtClean="0"/>
              <a:t> </a:t>
            </a:r>
            <a:r>
              <a:rPr lang="en-IN" dirty="0" err="1" smtClean="0"/>
              <a:t>Bihari</a:t>
            </a:r>
            <a:r>
              <a:rPr lang="en-IN" dirty="0" smtClean="0"/>
              <a:t> Vajpayee and his economic advisory panel. Mr Vajpayee set up a committee headed by the then finance minister of West Bengal, </a:t>
            </a:r>
            <a:r>
              <a:rPr lang="en-IN" dirty="0" err="1" smtClean="0"/>
              <a:t>Asim</a:t>
            </a:r>
            <a:r>
              <a:rPr lang="en-IN" dirty="0" smtClean="0"/>
              <a:t> </a:t>
            </a:r>
            <a:r>
              <a:rPr lang="en-IN" dirty="0" err="1" smtClean="0"/>
              <a:t>Dasgupta</a:t>
            </a:r>
            <a:r>
              <a:rPr lang="en-IN" dirty="0" smtClean="0"/>
              <a:t> to design a GST model. Later, Finance Minister P Chidambaram in February 2006 continued work on the same. It finally was implemented on July 1st, 2017 to be a comprehensive, destination-based indirect tax that has replaced various indirect taxes that were implemented by the State and Centre such as VAT, excise duty, and others. The government of India also formed a GST Council to govern the rules the Goods and Services Tax. </a:t>
            </a:r>
            <a:endParaRPr lang="en-IN" dirty="0"/>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pic>
        <p:nvPicPr>
          <p:cNvPr id="5" name="Recorded Sound">
            <a:hlinkClick r:id="" action="ppaction://media"/>
          </p:cNvPr>
          <p:cNvPicPr>
            <a:picLocks noRot="1" noChangeAspect="1"/>
          </p:cNvPicPr>
          <p:nvPr>
            <a:wavAudioFile r:embed="rId2" name="Recorded Sound"/>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3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0466"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Constitutional  Provision</a:t>
            </a:r>
            <a:endParaRPr lang="en-IN" dirty="0"/>
          </a:p>
        </p:txBody>
      </p:sp>
      <p:sp>
        <p:nvSpPr>
          <p:cNvPr id="3" name="Content Placeholder 2"/>
          <p:cNvSpPr>
            <a:spLocks noGrp="1"/>
          </p:cNvSpPr>
          <p:nvPr>
            <p:ph idx="1"/>
          </p:nvPr>
        </p:nvSpPr>
        <p:spPr/>
        <p:txBody>
          <a:bodyPr>
            <a:normAutofit fontScale="77500" lnSpcReduction="20000"/>
          </a:bodyPr>
          <a:lstStyle/>
          <a:p>
            <a:pPr algn="just"/>
            <a:r>
              <a:rPr lang="en-IN" dirty="0" smtClean="0"/>
              <a:t>The Constitution (One Hundred and Twenty-Second Amendment) Bill, 2016, for introduction of Goods and Services tax in the country was introduced in the Parliament and passed by </a:t>
            </a:r>
            <a:r>
              <a:rPr lang="en-IN" dirty="0" err="1" smtClean="0"/>
              <a:t>Rajya</a:t>
            </a:r>
            <a:r>
              <a:rPr lang="en-IN" dirty="0" smtClean="0"/>
              <a:t> </a:t>
            </a:r>
            <a:r>
              <a:rPr lang="en-IN" dirty="0" err="1" smtClean="0"/>
              <a:t>Sabha</a:t>
            </a:r>
            <a:r>
              <a:rPr lang="en-IN" dirty="0" smtClean="0"/>
              <a:t> on 3</a:t>
            </a:r>
            <a:r>
              <a:rPr lang="en-IN" baseline="30000" dirty="0" smtClean="0"/>
              <a:t>rd</a:t>
            </a:r>
            <a:r>
              <a:rPr lang="en-IN" dirty="0" smtClean="0"/>
              <a:t> August, 2016 and by </a:t>
            </a:r>
            <a:r>
              <a:rPr lang="en-IN" dirty="0" err="1" smtClean="0"/>
              <a:t>Lok</a:t>
            </a:r>
            <a:r>
              <a:rPr lang="en-IN" dirty="0" smtClean="0"/>
              <a:t> </a:t>
            </a:r>
            <a:r>
              <a:rPr lang="en-IN" dirty="0" err="1" smtClean="0"/>
              <a:t>Sabha</a:t>
            </a:r>
            <a:r>
              <a:rPr lang="en-IN" dirty="0" smtClean="0"/>
              <a:t> on 8th August, 2016. Consequent upon this, the </a:t>
            </a:r>
            <a:r>
              <a:rPr lang="en-IN" dirty="0" err="1" smtClean="0"/>
              <a:t>Hon’ble</a:t>
            </a:r>
            <a:r>
              <a:rPr lang="en-IN" dirty="0" smtClean="0"/>
              <a:t> President of India accorded assent on 8th September, 2016, and the same was notified as the Constitution (One Hundred and First Amendment) Act, 2016. As per Article 279A (1) of the amended Constitution, the GST Council has to be constituted by the President within 60 days of the commencement of Article 279A. The notification for bringing into force Article 279A with effect from 12</a:t>
            </a:r>
            <a:r>
              <a:rPr lang="en-IN" baseline="30000" dirty="0" smtClean="0"/>
              <a:t>th</a:t>
            </a:r>
            <a:r>
              <a:rPr lang="en-IN" dirty="0" smtClean="0"/>
              <a:t> September, 2016 was issued on 10</a:t>
            </a:r>
            <a:r>
              <a:rPr lang="en-IN" baseline="30000" dirty="0" smtClean="0"/>
              <a:t>th</a:t>
            </a:r>
            <a:r>
              <a:rPr lang="en-IN" dirty="0" smtClean="0"/>
              <a:t>September, 2016.</a:t>
            </a:r>
          </a:p>
          <a:p>
            <a:pPr algn="just"/>
            <a:endParaRPr lang="en-IN"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44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Significance of GST Council</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r>
              <a:rPr lang="en-IN" dirty="0" smtClean="0"/>
              <a:t>The GST council is the key decision-making body that will take all important decisions regarding the GST. The GST Council dictates tax rate, tax exemption, the due date of forms, tax laws, and tax deadlines, keeping in mind special rates and provisions for some states. The predominant responsibility of the GST Council is to ensure to have one uniform tax rate for goods and services across the nation</a:t>
            </a:r>
          </a:p>
          <a:p>
            <a:endParaRPr lang="en-IN"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1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Composition</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62500" lnSpcReduction="20000"/>
          </a:bodyPr>
          <a:lstStyle/>
          <a:p>
            <a:r>
              <a:rPr lang="en-IN" dirty="0" smtClean="0"/>
              <a:t>As per Article 279A of the amended Constitution, the GST Council which will be a joint forum of the Centre and the States, shall consist of the following members: -</a:t>
            </a:r>
          </a:p>
          <a:p>
            <a:pPr lvl="0"/>
            <a:r>
              <a:rPr lang="en-IN" dirty="0" smtClean="0"/>
              <a:t>The Union Finance Minister-  Chairperson;</a:t>
            </a:r>
          </a:p>
          <a:p>
            <a:pPr lvl="0"/>
            <a:r>
              <a:rPr lang="en-IN" dirty="0" smtClean="0"/>
              <a:t>The Union Minister of State in charge of Revenue or Finance - Member;</a:t>
            </a:r>
          </a:p>
          <a:p>
            <a:pPr lvl="0"/>
            <a:r>
              <a:rPr lang="en-IN" dirty="0" smtClean="0"/>
              <a:t>The Minister in charge of Finance or Taxation or any other</a:t>
            </a:r>
            <a:br>
              <a:rPr lang="en-IN" dirty="0" smtClean="0"/>
            </a:br>
            <a:r>
              <a:rPr lang="en-IN" dirty="0" smtClean="0"/>
              <a:t>Minister nominated by each State Government- Members.</a:t>
            </a:r>
          </a:p>
          <a:p>
            <a:pPr lvl="0"/>
            <a:r>
              <a:rPr lang="en-IN" dirty="0" smtClean="0"/>
              <a:t>Chairperson, Central Board of Excise and Customs (CBEC), as a permanent invitee (non-voting) to all proceedings of the GST Council.</a:t>
            </a:r>
          </a:p>
          <a:p>
            <a:pPr lvl="0"/>
            <a:r>
              <a:rPr lang="en-IN" dirty="0" smtClean="0"/>
              <a:t>Secretary (Revenue) as the Ex-Officio Secretary to the GST Council.</a:t>
            </a:r>
          </a:p>
          <a:p>
            <a:pPr lvl="0"/>
            <a:r>
              <a:rPr lang="en-IN" dirty="0" smtClean="0"/>
              <a:t>\An   Additional Secretary to the GST Council in the GST Council Secretariat</a:t>
            </a:r>
          </a:p>
          <a:p>
            <a:r>
              <a:rPr lang="en-IN" dirty="0" smtClean="0"/>
              <a:t>GST Council has a Secretariat, with its office at New Delhi. </a:t>
            </a:r>
            <a:endParaRPr lang="en-IN"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14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Quorum and Decision-Making</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55000" lnSpcReduction="20000"/>
          </a:bodyPr>
          <a:lstStyle/>
          <a:p>
            <a:pPr lvl="0"/>
            <a:r>
              <a:rPr lang="en-IN" dirty="0" smtClean="0"/>
              <a:t>For a valid meeting of the members of GST Council, at least 50 percent of the total number of the member should be present at the meeting.</a:t>
            </a:r>
          </a:p>
          <a:p>
            <a:pPr lvl="0"/>
            <a:r>
              <a:rPr lang="en-IN" dirty="0" smtClean="0"/>
              <a:t>Every Decision made during the meeting should be supported by at least 75 percent majority of the weighted votes of the members who are present and voting at the meeting. </a:t>
            </a:r>
          </a:p>
          <a:p>
            <a:pPr lvl="0"/>
            <a:r>
              <a:rPr lang="en-IN" dirty="0" smtClean="0"/>
              <a:t>Article 279A gives the principle which divides the total weightage of vote cast between Central Government and State Government:-</a:t>
            </a:r>
          </a:p>
          <a:p>
            <a:pPr lvl="0"/>
            <a:r>
              <a:rPr lang="en-IN" dirty="0" smtClean="0"/>
              <a:t>The vote of Central Government shall have the weightage of one-third of the total votes</a:t>
            </a:r>
          </a:p>
          <a:p>
            <a:pPr lvl="0"/>
            <a:r>
              <a:rPr lang="en-IN" dirty="0" smtClean="0"/>
              <a:t>The votes of State Government shall have the weightage of two third of the total votes, cast in the meeting</a:t>
            </a:r>
          </a:p>
          <a:p>
            <a:pPr lvl="0"/>
            <a:r>
              <a:rPr lang="en-IN" dirty="0" smtClean="0"/>
              <a:t>Any act, decision or proceedings shall not be declared as invalid on the basis of any remaining deficiency at the time of establishment of GST Council i.e.</a:t>
            </a:r>
          </a:p>
          <a:p>
            <a:pPr lvl="0"/>
            <a:r>
              <a:rPr lang="en-IN" dirty="0" smtClean="0"/>
              <a:t>if there is any vacancy remained in the Council</a:t>
            </a:r>
          </a:p>
          <a:p>
            <a:pPr lvl="0"/>
            <a:r>
              <a:rPr lang="en-IN" dirty="0" smtClean="0"/>
              <a:t>if there is any defect in the constitution of Council</a:t>
            </a:r>
          </a:p>
          <a:p>
            <a:pPr lvl="0"/>
            <a:r>
              <a:rPr lang="en-IN" dirty="0" smtClean="0"/>
              <a:t>if there is any defect in the appointment of a person as a member of the Council</a:t>
            </a:r>
          </a:p>
          <a:p>
            <a:pPr lvl="0"/>
            <a:r>
              <a:rPr lang="en-IN" dirty="0" smtClean="0"/>
              <a:t>if there is any procedural non-compliance.</a:t>
            </a:r>
          </a:p>
          <a:p>
            <a:endParaRPr lang="en-IN"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Composition &amp; Decision Making</a:t>
            </a:r>
            <a:endParaRPr lang="en-IN" dirty="0"/>
          </a:p>
        </p:txBody>
      </p:sp>
      <p:graphicFrame>
        <p:nvGraphicFramePr>
          <p:cNvPr id="12" name="Content Placeholder 11"/>
          <p:cNvGraphicFramePr>
            <a:graphicFrameLocks noGrp="1"/>
          </p:cNvGraphicFramePr>
          <p:nvPr>
            <p:ph idx="1"/>
          </p:nvPr>
        </p:nvGraphicFramePr>
        <p:xfrm>
          <a:off x="838200" y="1600200"/>
          <a:ext cx="7391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corded Sound">
            <a:hlinkClick r:id="" action="ppaction://media"/>
          </p:cNvPr>
          <p:cNvPicPr>
            <a:picLocks noRot="1" noChangeAspect="1"/>
          </p:cNvPicPr>
          <p:nvPr>
            <a:wavAudioFile r:embed="rId1" name="Recorded Sound"/>
          </p:nvPr>
        </p:nvPicPr>
        <p:blipFill>
          <a:blip r:embed="rId7"/>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4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Vote value &amp;Decision making</a:t>
            </a:r>
            <a:endParaRPr lang="en-IN"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Membership</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961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928</Words>
  <Application>Microsoft Office PowerPoint</Application>
  <PresentationFormat>On-screen Show (4:3)</PresentationFormat>
  <Paragraphs>55</Paragraphs>
  <Slides>12</Slides>
  <Notes>0</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GST COUNCIL</vt:lpstr>
      <vt:lpstr>INTRODUCTION</vt:lpstr>
      <vt:lpstr>Constitutional  Provision</vt:lpstr>
      <vt:lpstr>Significance of GST Council </vt:lpstr>
      <vt:lpstr>Composition </vt:lpstr>
      <vt:lpstr>Quorum and Decision-Making </vt:lpstr>
      <vt:lpstr>Composition &amp; Decision Making</vt:lpstr>
      <vt:lpstr>Vote value &amp;Decision making</vt:lpstr>
      <vt:lpstr>Membership</vt:lpstr>
      <vt:lpstr>Functions of the GST Council </vt:lpstr>
      <vt:lpstr>Features of GST Council  </vt:lpstr>
      <vt:lpstr>Conclusion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 COUNCIL</dc:title>
  <dc:creator>intel</dc:creator>
  <cp:lastModifiedBy>intel</cp:lastModifiedBy>
  <cp:revision>14</cp:revision>
  <dcterms:created xsi:type="dcterms:W3CDTF">2006-08-16T00:00:00Z</dcterms:created>
  <dcterms:modified xsi:type="dcterms:W3CDTF">2020-08-10T07:24:51Z</dcterms:modified>
</cp:coreProperties>
</file>