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265" r:id="rId2"/>
    <p:sldId id="257" r:id="rId3"/>
    <p:sldId id="258" r:id="rId4"/>
    <p:sldId id="259" r:id="rId5"/>
    <p:sldId id="260" r:id="rId6"/>
    <p:sldId id="264"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ntel" initials="i"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FF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50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68"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3472D1-B512-4227-AF46-3468AA2F0621}" type="datetimeFigureOut">
              <a:rPr lang="en-US" smtClean="0"/>
              <a:pPr/>
              <a:t>4/30/2020</a:t>
            </a:fld>
            <a:endParaRPr lang="en-IN"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23AE6DE-47E8-436A-8F72-74CCFB2549B2}" type="slidenum">
              <a:rPr lang="en-IN" smtClean="0"/>
              <a:pPr/>
              <a:t>‹#›</a:t>
            </a:fld>
            <a:endParaRPr lang="en-IN" dirty="0"/>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4/30/2020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style>
          <a:lnRef idx="2">
            <a:schemeClr val="dk1">
              <a:shade val="50000"/>
            </a:schemeClr>
          </a:lnRef>
          <a:fillRef idx="1">
            <a:schemeClr val="dk1"/>
          </a:fillRef>
          <a:effectRef idx="0">
            <a:schemeClr val="dk1"/>
          </a:effectRef>
          <a:fontRef idx="minor">
            <a:schemeClr val="lt1"/>
          </a:fontRef>
        </p:style>
        <p:txBody>
          <a:bodyPr>
            <a:normAutofit/>
          </a:bodyPr>
          <a:lstStyle/>
          <a:p>
            <a:r>
              <a:rPr lang="en-IN" sz="6600" dirty="0" smtClean="0">
                <a:latin typeface="Algerian" pitchFamily="82" charset="0"/>
              </a:rPr>
              <a:t>AMENDMENT OF THE CONSTITUTION</a:t>
            </a:r>
            <a:endParaRPr lang="en-IN" sz="6600" dirty="0">
              <a:latin typeface="Algerian" pitchFamily="8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style>
          <a:lnRef idx="1">
            <a:schemeClr val="dk1"/>
          </a:lnRef>
          <a:fillRef idx="2">
            <a:schemeClr val="dk1"/>
          </a:fillRef>
          <a:effectRef idx="1">
            <a:schemeClr val="dk1"/>
          </a:effectRef>
          <a:fontRef idx="minor">
            <a:schemeClr val="dk1"/>
          </a:fontRef>
        </p:style>
        <p:txBody>
          <a:bodyPr>
            <a:normAutofit fontScale="90000"/>
          </a:bodyPr>
          <a:lstStyle/>
          <a:p>
            <a:pPr algn="l"/>
            <a:r>
              <a:rPr lang="en-IN" u="sng" dirty="0" smtClean="0">
                <a:solidFill>
                  <a:srgbClr val="FF0000"/>
                </a:solidFill>
              </a:rPr>
              <a:t>OUTLINE</a:t>
            </a:r>
            <a:r>
              <a:rPr lang="en-IN" dirty="0" smtClean="0">
                <a:solidFill>
                  <a:srgbClr val="FF0000"/>
                </a:solidFill>
              </a:rPr>
              <a:t/>
            </a:r>
            <a:br>
              <a:rPr lang="en-IN" dirty="0" smtClean="0">
                <a:solidFill>
                  <a:srgbClr val="FF0000"/>
                </a:solidFill>
              </a:rPr>
            </a:br>
            <a:r>
              <a:rPr lang="en-IN" dirty="0" smtClean="0">
                <a:solidFill>
                  <a:schemeClr val="tx2">
                    <a:lumMod val="60000"/>
                    <a:lumOff val="40000"/>
                  </a:schemeClr>
                </a:solidFill>
              </a:rPr>
              <a:t>1. </a:t>
            </a:r>
            <a:r>
              <a:rPr lang="en-IN" dirty="0" smtClean="0">
                <a:solidFill>
                  <a:schemeClr val="tx2">
                    <a:lumMod val="40000"/>
                    <a:lumOff val="60000"/>
                  </a:schemeClr>
                </a:solidFill>
                <a:effectLst>
                  <a:outerShdw blurRad="38100" dist="38100" dir="2700000" algn="tl">
                    <a:srgbClr val="000000">
                      <a:alpha val="43137"/>
                    </a:srgbClr>
                  </a:outerShdw>
                </a:effectLst>
              </a:rPr>
              <a:t>Meaning of Amendment</a:t>
            </a:r>
            <a:br>
              <a:rPr lang="en-IN" dirty="0" smtClean="0">
                <a:solidFill>
                  <a:schemeClr val="tx2">
                    <a:lumMod val="40000"/>
                    <a:lumOff val="60000"/>
                  </a:schemeClr>
                </a:solidFill>
                <a:effectLst>
                  <a:outerShdw blurRad="38100" dist="38100" dir="2700000" algn="tl">
                    <a:srgbClr val="000000">
                      <a:alpha val="43137"/>
                    </a:srgbClr>
                  </a:outerShdw>
                </a:effectLst>
              </a:rPr>
            </a:br>
            <a:r>
              <a:rPr lang="en-IN" dirty="0" smtClean="0">
                <a:solidFill>
                  <a:schemeClr val="tx2">
                    <a:lumMod val="40000"/>
                    <a:lumOff val="60000"/>
                  </a:schemeClr>
                </a:solidFill>
                <a:effectLst>
                  <a:outerShdw blurRad="38100" dist="38100" dir="2700000" algn="tl">
                    <a:srgbClr val="000000">
                      <a:alpha val="43137"/>
                    </a:srgbClr>
                  </a:outerShdw>
                </a:effectLst>
              </a:rPr>
              <a:t>2. Significance of Amendment</a:t>
            </a:r>
            <a:br>
              <a:rPr lang="en-IN" dirty="0" smtClean="0">
                <a:solidFill>
                  <a:schemeClr val="tx2">
                    <a:lumMod val="40000"/>
                    <a:lumOff val="60000"/>
                  </a:schemeClr>
                </a:solidFill>
                <a:effectLst>
                  <a:outerShdw blurRad="38100" dist="38100" dir="2700000" algn="tl">
                    <a:srgbClr val="000000">
                      <a:alpha val="43137"/>
                    </a:srgbClr>
                  </a:outerShdw>
                </a:effectLst>
              </a:rPr>
            </a:br>
            <a:r>
              <a:rPr lang="en-IN" dirty="0" smtClean="0">
                <a:solidFill>
                  <a:schemeClr val="tx2">
                    <a:lumMod val="40000"/>
                    <a:lumOff val="60000"/>
                  </a:schemeClr>
                </a:solidFill>
                <a:effectLst>
                  <a:outerShdw blurRad="38100" dist="38100" dir="2700000" algn="tl">
                    <a:srgbClr val="000000">
                      <a:alpha val="43137"/>
                    </a:srgbClr>
                  </a:outerShdw>
                </a:effectLst>
              </a:rPr>
              <a:t>3. Constitutional provisions and procedure </a:t>
            </a:r>
            <a:br>
              <a:rPr lang="en-IN" dirty="0" smtClean="0">
                <a:solidFill>
                  <a:schemeClr val="tx2">
                    <a:lumMod val="40000"/>
                    <a:lumOff val="60000"/>
                  </a:schemeClr>
                </a:solidFill>
                <a:effectLst>
                  <a:outerShdw blurRad="38100" dist="38100" dir="2700000" algn="tl">
                    <a:srgbClr val="000000">
                      <a:alpha val="43137"/>
                    </a:srgbClr>
                  </a:outerShdw>
                </a:effectLst>
              </a:rPr>
            </a:br>
            <a:r>
              <a:rPr lang="en-IN" dirty="0" smtClean="0">
                <a:solidFill>
                  <a:schemeClr val="tx2">
                    <a:lumMod val="40000"/>
                    <a:lumOff val="60000"/>
                  </a:schemeClr>
                </a:solidFill>
                <a:effectLst>
                  <a:outerShdw blurRad="38100" dist="38100" dir="2700000" algn="tl">
                    <a:srgbClr val="000000">
                      <a:alpha val="43137"/>
                    </a:srgbClr>
                  </a:outerShdw>
                </a:effectLst>
              </a:rPr>
              <a:t>4. Major amendments</a:t>
            </a:r>
            <a:br>
              <a:rPr lang="en-IN" dirty="0" smtClean="0">
                <a:solidFill>
                  <a:schemeClr val="tx2">
                    <a:lumMod val="40000"/>
                    <a:lumOff val="60000"/>
                  </a:schemeClr>
                </a:solidFill>
                <a:effectLst>
                  <a:outerShdw blurRad="38100" dist="38100" dir="2700000" algn="tl">
                    <a:srgbClr val="000000">
                      <a:alpha val="43137"/>
                    </a:srgbClr>
                  </a:outerShdw>
                </a:effectLst>
              </a:rPr>
            </a:br>
            <a:r>
              <a:rPr lang="en-IN" dirty="0" smtClean="0">
                <a:solidFill>
                  <a:schemeClr val="tx2">
                    <a:lumMod val="40000"/>
                    <a:lumOff val="60000"/>
                  </a:schemeClr>
                </a:solidFill>
                <a:effectLst>
                  <a:outerShdw blurRad="38100" dist="38100" dir="2700000" algn="tl">
                    <a:srgbClr val="000000">
                      <a:alpha val="43137"/>
                    </a:srgbClr>
                  </a:outerShdw>
                </a:effectLst>
              </a:rPr>
              <a:t>5. Role of Judiciary</a:t>
            </a:r>
            <a:br>
              <a:rPr lang="en-IN" dirty="0" smtClean="0">
                <a:solidFill>
                  <a:schemeClr val="tx2">
                    <a:lumMod val="40000"/>
                    <a:lumOff val="60000"/>
                  </a:schemeClr>
                </a:solidFill>
                <a:effectLst>
                  <a:outerShdw blurRad="38100" dist="38100" dir="2700000" algn="tl">
                    <a:srgbClr val="000000">
                      <a:alpha val="43137"/>
                    </a:srgbClr>
                  </a:outerShdw>
                </a:effectLst>
              </a:rPr>
            </a:br>
            <a:r>
              <a:rPr lang="en-IN" dirty="0" smtClean="0">
                <a:solidFill>
                  <a:schemeClr val="tx2">
                    <a:lumMod val="40000"/>
                    <a:lumOff val="60000"/>
                  </a:schemeClr>
                </a:solidFill>
                <a:effectLst>
                  <a:outerShdw blurRad="38100" dist="38100" dir="2700000" algn="tl">
                    <a:srgbClr val="000000">
                      <a:alpha val="43137"/>
                    </a:srgbClr>
                  </a:outerShdw>
                </a:effectLst>
              </a:rPr>
              <a:t>6. Critical Evaluation</a:t>
            </a:r>
            <a:br>
              <a:rPr lang="en-IN" dirty="0" smtClean="0">
                <a:solidFill>
                  <a:schemeClr val="tx2">
                    <a:lumMod val="40000"/>
                    <a:lumOff val="60000"/>
                  </a:schemeClr>
                </a:solidFill>
                <a:effectLst>
                  <a:outerShdw blurRad="38100" dist="38100" dir="2700000" algn="tl">
                    <a:srgbClr val="000000">
                      <a:alpha val="43137"/>
                    </a:srgbClr>
                  </a:outerShdw>
                </a:effectLst>
              </a:rPr>
            </a:br>
            <a:r>
              <a:rPr lang="en-IN" dirty="0" smtClean="0">
                <a:solidFill>
                  <a:schemeClr val="tx2">
                    <a:lumMod val="40000"/>
                    <a:lumOff val="60000"/>
                  </a:schemeClr>
                </a:solidFill>
                <a:effectLst>
                  <a:outerShdw blurRad="38100" dist="38100" dir="2700000" algn="tl">
                    <a:srgbClr val="000000">
                      <a:alpha val="43137"/>
                    </a:srgbClr>
                  </a:outerShdw>
                </a:effectLst>
              </a:rPr>
              <a:t>7. Conclusion</a:t>
            </a:r>
            <a:r>
              <a:rPr lang="en-IN" dirty="0" smtClean="0">
                <a:solidFill>
                  <a:srgbClr val="FF0000"/>
                </a:solidFill>
              </a:rPr>
              <a:t/>
            </a:r>
            <a:br>
              <a:rPr lang="en-IN" dirty="0" smtClean="0">
                <a:solidFill>
                  <a:srgbClr val="FF0000"/>
                </a:solidFill>
              </a:rPr>
            </a:br>
            <a:endParaRPr lang="en-IN" dirty="0">
              <a:solidFill>
                <a:srgbClr val="FF0000"/>
              </a:solidFill>
            </a:endParaRPr>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6"/>
          </a:lnRef>
          <a:fillRef idx="3">
            <a:schemeClr val="accent6"/>
          </a:fillRef>
          <a:effectRef idx="2">
            <a:schemeClr val="accent6"/>
          </a:effectRef>
          <a:fontRef idx="minor">
            <a:schemeClr val="lt1"/>
          </a:fontRef>
        </p:style>
        <p:txBody>
          <a:bodyPr>
            <a:normAutofit fontScale="90000"/>
            <a:scene3d>
              <a:camera prst="orthographicFront"/>
              <a:lightRig rig="threePt" dir="t"/>
            </a:scene3d>
            <a:sp3d contourW="12700">
              <a:contourClr>
                <a:schemeClr val="tx2">
                  <a:lumMod val="40000"/>
                  <a:lumOff val="60000"/>
                </a:schemeClr>
              </a:contourClr>
            </a:sp3d>
          </a:bodyPr>
          <a:lstStyle/>
          <a:p>
            <a:r>
              <a:rPr lang="en-IN" dirty="0" smtClean="0">
                <a:solidFill>
                  <a:srgbClr val="FF0000"/>
                </a:solidFill>
              </a:rPr>
              <a:t>1. WHAT IS AMENDMENT</a:t>
            </a:r>
            <a:br>
              <a:rPr lang="en-IN" dirty="0" smtClean="0">
                <a:solidFill>
                  <a:srgbClr val="FF0000"/>
                </a:solidFill>
              </a:rPr>
            </a:br>
            <a:r>
              <a:rPr lang="en-IN" dirty="0" smtClean="0">
                <a:solidFill>
                  <a:srgbClr val="FF0000"/>
                </a:solidFill>
              </a:rPr>
              <a:t> </a:t>
            </a:r>
            <a:r>
              <a:rPr lang="en-IN" sz="3600" dirty="0" smtClean="0"/>
              <a:t>In Ordinary sense it is a </a:t>
            </a:r>
            <a:r>
              <a:rPr lang="en-IN" sz="3600" dirty="0" smtClean="0">
                <a:solidFill>
                  <a:srgbClr val="0070C0"/>
                </a:solidFill>
              </a:rPr>
              <a:t>Change</a:t>
            </a:r>
            <a:r>
              <a:rPr lang="en-IN" sz="3600" dirty="0" smtClean="0"/>
              <a:t/>
            </a:r>
            <a:br>
              <a:rPr lang="en-IN" sz="3600" dirty="0" smtClean="0"/>
            </a:br>
            <a:r>
              <a:rPr lang="en-IN" sz="3600" dirty="0" smtClean="0"/>
              <a:t>Three  meanings could be Inferred here for a constitutional amendment: </a:t>
            </a:r>
            <a:r>
              <a:rPr lang="en-IN" sz="3600" i="1" dirty="0" smtClean="0">
                <a:solidFill>
                  <a:srgbClr val="0070C0"/>
                </a:solidFill>
              </a:rPr>
              <a:t>Add, Repeal or Alter</a:t>
            </a:r>
            <a:r>
              <a:rPr lang="en-IN" sz="3600" dirty="0" smtClean="0"/>
              <a:t>.</a:t>
            </a:r>
            <a:br>
              <a:rPr lang="en-IN" sz="3600" dirty="0" smtClean="0"/>
            </a:br>
            <a:r>
              <a:rPr lang="en-IN" sz="3600" dirty="0" smtClean="0"/>
              <a:t>Adding one or more words, Sub-clauses, Clauses, Articles, Acts etc.</a:t>
            </a:r>
            <a:br>
              <a:rPr lang="en-IN" sz="3600" dirty="0" smtClean="0"/>
            </a:br>
            <a:r>
              <a:rPr lang="en-IN" sz="3600" dirty="0" smtClean="0"/>
              <a:t> Repealing one or more words, Sub-clauses, Clauses, Articles, Acts etc.</a:t>
            </a:r>
            <a:br>
              <a:rPr lang="en-IN" sz="3600" dirty="0" smtClean="0"/>
            </a:br>
            <a:r>
              <a:rPr lang="en-IN" sz="3600" dirty="0" smtClean="0"/>
              <a:t>Both Adding and Repealing</a:t>
            </a:r>
            <a:br>
              <a:rPr lang="en-IN" sz="3600" dirty="0" smtClean="0"/>
            </a:br>
            <a:r>
              <a:rPr lang="en-IN" sz="3600" dirty="0" smtClean="0"/>
              <a:t>Any Change brought into the constitution by adding, repealing or altering the constitution is constitutional amendment</a:t>
            </a:r>
            <a:endParaRPr lang="en-IN" sz="3600"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style>
          <a:lnRef idx="1">
            <a:schemeClr val="accent4"/>
          </a:lnRef>
          <a:fillRef idx="3">
            <a:schemeClr val="accent4"/>
          </a:fillRef>
          <a:effectRef idx="2">
            <a:schemeClr val="accent4"/>
          </a:effectRef>
          <a:fontRef idx="minor">
            <a:schemeClr val="lt1"/>
          </a:fontRef>
        </p:style>
        <p:txBody>
          <a:bodyPr>
            <a:normAutofit fontScale="90000"/>
          </a:bodyPr>
          <a:lstStyle/>
          <a:p>
            <a:pPr algn="l"/>
            <a:r>
              <a:rPr lang="en-IN" u="sng" dirty="0" smtClean="0">
                <a:solidFill>
                  <a:srgbClr val="FF0000"/>
                </a:solidFill>
              </a:rPr>
              <a:t>2. SIGNIFICANCE OF AMENDMENT</a:t>
            </a:r>
            <a:r>
              <a:rPr lang="en-IN" dirty="0" smtClean="0"/>
              <a:t/>
            </a:r>
            <a:br>
              <a:rPr lang="en-IN" dirty="0" smtClean="0"/>
            </a:br>
            <a:r>
              <a:rPr lang="en-IN" dirty="0" smtClean="0"/>
              <a:t>1. ‘A constitution should be of the living not of the dead’-</a:t>
            </a:r>
            <a:r>
              <a:rPr lang="en-IN" dirty="0" smtClean="0">
                <a:solidFill>
                  <a:srgbClr val="00B0F0"/>
                </a:solidFill>
              </a:rPr>
              <a:t>Dr. B R. Ambedkar</a:t>
            </a:r>
            <a:r>
              <a:rPr lang="en-IN" dirty="0" smtClean="0"/>
              <a:t/>
            </a:r>
            <a:br>
              <a:rPr lang="en-IN" dirty="0" smtClean="0"/>
            </a:br>
            <a:r>
              <a:rPr lang="en-IN" dirty="0" smtClean="0"/>
              <a:t>Constitution should be for the present generation not for the past</a:t>
            </a:r>
            <a:br>
              <a:rPr lang="en-IN" dirty="0" smtClean="0"/>
            </a:br>
            <a:r>
              <a:rPr lang="en-IN" dirty="0" smtClean="0"/>
              <a:t>2. A Constitution should be </a:t>
            </a:r>
            <a:r>
              <a:rPr lang="en-IN" dirty="0" smtClean="0">
                <a:solidFill>
                  <a:srgbClr val="00B0F0"/>
                </a:solidFill>
              </a:rPr>
              <a:t>Dynamic</a:t>
            </a:r>
            <a:r>
              <a:rPr lang="en-IN" dirty="0" smtClean="0"/>
              <a:t>- Adapt changes, grow with the society. It should not be static.</a:t>
            </a:r>
            <a:br>
              <a:rPr lang="en-IN" dirty="0" smtClean="0"/>
            </a:br>
            <a:r>
              <a:rPr lang="en-IN" dirty="0" smtClean="0"/>
              <a:t>3. To </a:t>
            </a:r>
            <a:r>
              <a:rPr lang="en-IN" dirty="0" smtClean="0">
                <a:solidFill>
                  <a:srgbClr val="00B0F0"/>
                </a:solidFill>
              </a:rPr>
              <a:t>eradicate practical difficulties </a:t>
            </a:r>
            <a:r>
              <a:rPr lang="en-IN" dirty="0" smtClean="0"/>
              <a:t>while implementing the constitution.</a:t>
            </a:r>
            <a:endParaRPr lang="en-IN" dirty="0"/>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6430962"/>
          </a:xfrm>
        </p:spPr>
        <p:style>
          <a:lnRef idx="1">
            <a:schemeClr val="dk1"/>
          </a:lnRef>
          <a:fillRef idx="2">
            <a:schemeClr val="dk1"/>
          </a:fillRef>
          <a:effectRef idx="1">
            <a:schemeClr val="dk1"/>
          </a:effectRef>
          <a:fontRef idx="minor">
            <a:schemeClr val="dk1"/>
          </a:fontRef>
        </p:style>
        <p:txBody>
          <a:bodyPr>
            <a:normAutofit fontScale="90000"/>
          </a:bodyPr>
          <a:lstStyle/>
          <a:p>
            <a:r>
              <a:rPr lang="en-IN" u="sng" dirty="0" smtClean="0">
                <a:solidFill>
                  <a:srgbClr val="FF0000"/>
                </a:solidFill>
              </a:rPr>
              <a:t>3.CONSTITUTIONAL PROVISIONS AND PROCEDURES</a:t>
            </a:r>
            <a:br>
              <a:rPr lang="en-IN" u="sng" dirty="0" smtClean="0">
                <a:solidFill>
                  <a:srgbClr val="FF0000"/>
                </a:solidFill>
              </a:rPr>
            </a:br>
            <a:r>
              <a:rPr lang="en-IN" sz="4000" dirty="0" smtClean="0">
                <a:solidFill>
                  <a:schemeClr val="tx1">
                    <a:lumMod val="95000"/>
                    <a:lumOff val="5000"/>
                  </a:schemeClr>
                </a:solidFill>
              </a:rPr>
              <a:t>An amendment bill originates only in the parliament. The power of the parliament to amend the constitution is known as </a:t>
            </a:r>
            <a:r>
              <a:rPr lang="en-IN" sz="4000" dirty="0" smtClean="0">
                <a:solidFill>
                  <a:srgbClr val="FFFF00"/>
                </a:solidFill>
              </a:rPr>
              <a:t>constituent power</a:t>
            </a:r>
            <a:r>
              <a:rPr lang="en-IN" sz="4000" dirty="0" smtClean="0">
                <a:solidFill>
                  <a:schemeClr val="tx1">
                    <a:lumMod val="95000"/>
                    <a:lumOff val="5000"/>
                  </a:schemeClr>
                </a:solidFill>
              </a:rPr>
              <a:t>.</a:t>
            </a:r>
            <a:r>
              <a:rPr lang="en-IN" sz="4000" u="sng" dirty="0" smtClean="0">
                <a:solidFill>
                  <a:srgbClr val="FF0000"/>
                </a:solidFill>
              </a:rPr>
              <a:t/>
            </a:r>
            <a:br>
              <a:rPr lang="en-IN" sz="4000" u="sng" dirty="0" smtClean="0">
                <a:solidFill>
                  <a:srgbClr val="FF0000"/>
                </a:solidFill>
              </a:rPr>
            </a:br>
            <a:r>
              <a:rPr lang="en-IN" sz="4000" dirty="0" smtClean="0">
                <a:solidFill>
                  <a:schemeClr val="tx2">
                    <a:lumMod val="20000"/>
                    <a:lumOff val="80000"/>
                  </a:schemeClr>
                </a:solidFill>
              </a:rPr>
              <a:t>Part XX ,  Article 368 </a:t>
            </a:r>
            <a:r>
              <a:rPr lang="en-IN" sz="4000" dirty="0" smtClean="0">
                <a:solidFill>
                  <a:schemeClr val="tx1">
                    <a:lumMod val="95000"/>
                    <a:lumOff val="5000"/>
                  </a:schemeClr>
                </a:solidFill>
              </a:rPr>
              <a:t>of the Constitution deal with Amendment of the </a:t>
            </a:r>
            <a:br>
              <a:rPr lang="en-IN" sz="4000" dirty="0" smtClean="0">
                <a:solidFill>
                  <a:schemeClr val="tx1">
                    <a:lumMod val="95000"/>
                    <a:lumOff val="5000"/>
                  </a:schemeClr>
                </a:solidFill>
              </a:rPr>
            </a:br>
            <a:r>
              <a:rPr lang="en-IN" sz="4000" dirty="0" smtClean="0">
                <a:solidFill>
                  <a:schemeClr val="tx1">
                    <a:lumMod val="95000"/>
                    <a:lumOff val="5000"/>
                  </a:schemeClr>
                </a:solidFill>
              </a:rPr>
              <a:t>constitution</a:t>
            </a:r>
            <a:r>
              <a:rPr lang="en-IN" sz="2000" dirty="0" smtClean="0">
                <a:solidFill>
                  <a:schemeClr val="tx1">
                    <a:lumMod val="95000"/>
                    <a:lumOff val="5000"/>
                  </a:schemeClr>
                </a:solidFill>
              </a:rPr>
              <a:t>.</a:t>
            </a:r>
            <a:br>
              <a:rPr lang="en-IN" sz="2000" dirty="0" smtClean="0">
                <a:solidFill>
                  <a:schemeClr val="tx1">
                    <a:lumMod val="95000"/>
                    <a:lumOff val="5000"/>
                  </a:schemeClr>
                </a:solidFill>
              </a:rPr>
            </a:br>
            <a:r>
              <a:rPr lang="en-IN" sz="2000" dirty="0" smtClean="0">
                <a:solidFill>
                  <a:schemeClr val="tx1">
                    <a:lumMod val="95000"/>
                    <a:lumOff val="5000"/>
                  </a:schemeClr>
                </a:solidFill>
              </a:rPr>
              <a:t/>
            </a:r>
            <a:br>
              <a:rPr lang="en-IN" sz="2000" dirty="0" smtClean="0">
                <a:solidFill>
                  <a:schemeClr val="tx1">
                    <a:lumMod val="95000"/>
                    <a:lumOff val="5000"/>
                  </a:schemeClr>
                </a:solidFill>
              </a:rPr>
            </a:br>
            <a:r>
              <a:rPr lang="en-IN" sz="2000" dirty="0" smtClean="0">
                <a:solidFill>
                  <a:schemeClr val="tx1">
                    <a:lumMod val="95000"/>
                    <a:lumOff val="5000"/>
                  </a:schemeClr>
                </a:solidFill>
              </a:rPr>
              <a:t/>
            </a:r>
            <a:br>
              <a:rPr lang="en-IN" sz="2000" dirty="0" smtClean="0">
                <a:solidFill>
                  <a:schemeClr val="tx1">
                    <a:lumMod val="95000"/>
                    <a:lumOff val="5000"/>
                  </a:schemeClr>
                </a:solidFill>
              </a:rPr>
            </a:br>
            <a:r>
              <a:rPr lang="en-IN" dirty="0" smtClean="0">
                <a:solidFill>
                  <a:schemeClr val="tx1">
                    <a:lumMod val="95000"/>
                    <a:lumOff val="5000"/>
                  </a:schemeClr>
                </a:solidFill>
              </a:rPr>
              <a:t/>
            </a:r>
            <a:br>
              <a:rPr lang="en-IN" dirty="0" smtClean="0">
                <a:solidFill>
                  <a:schemeClr val="tx1">
                    <a:lumMod val="95000"/>
                    <a:lumOff val="5000"/>
                  </a:schemeClr>
                </a:solidFill>
              </a:rPr>
            </a:br>
            <a:endParaRPr lang="en-IN" u="sng" dirty="0">
              <a:solidFill>
                <a:schemeClr val="tx1">
                  <a:lumMod val="95000"/>
                  <a:lumOff val="5000"/>
                </a:schemeClr>
              </a:solidFill>
            </a:endParaRPr>
          </a:p>
        </p:txBody>
      </p:sp>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style>
          <a:lnRef idx="1">
            <a:schemeClr val="dk1"/>
          </a:lnRef>
          <a:fillRef idx="2">
            <a:schemeClr val="dk1"/>
          </a:fillRef>
          <a:effectRef idx="1">
            <a:schemeClr val="dk1"/>
          </a:effectRef>
          <a:fontRef idx="minor">
            <a:schemeClr val="dk1"/>
          </a:fontRef>
        </p:style>
        <p:txBody>
          <a:bodyPr/>
          <a:lstStyle/>
          <a:p>
            <a:r>
              <a:rPr lang="en-IN" dirty="0" smtClean="0">
                <a:solidFill>
                  <a:schemeClr val="tx1">
                    <a:lumMod val="95000"/>
                    <a:lumOff val="5000"/>
                  </a:schemeClr>
                </a:solidFill>
              </a:rPr>
              <a:t>An amendment bill originates in any houses of the parliament and involves the procedures of ordinary law making.</a:t>
            </a:r>
            <a:br>
              <a:rPr lang="en-IN" dirty="0" smtClean="0">
                <a:solidFill>
                  <a:schemeClr val="tx1">
                    <a:lumMod val="95000"/>
                    <a:lumOff val="5000"/>
                  </a:schemeClr>
                </a:solidFill>
              </a:rPr>
            </a:br>
            <a:r>
              <a:rPr lang="en-IN" dirty="0" smtClean="0">
                <a:solidFill>
                  <a:schemeClr val="tx1">
                    <a:lumMod val="95000"/>
                    <a:lumOff val="5000"/>
                  </a:schemeClr>
                </a:solidFill>
              </a:rPr>
              <a:t>It must undergo all the procedures of law making  form the first reading to getting the assent of the president. </a:t>
            </a:r>
            <a:r>
              <a:rPr lang="en-IN" dirty="0" smtClean="0">
                <a:solidFill>
                  <a:srgbClr val="FFFF00"/>
                </a:solidFill>
              </a:rPr>
              <a:t>There is no provision for joint sitting</a:t>
            </a:r>
            <a:endParaRPr lang="en-IN" dirty="0">
              <a:solidFill>
                <a:srgbClr val="FFFF00"/>
              </a:solidFill>
            </a:endParaRPr>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style>
          <a:lnRef idx="3">
            <a:schemeClr val="lt1"/>
          </a:lnRef>
          <a:fillRef idx="1">
            <a:schemeClr val="accent5"/>
          </a:fillRef>
          <a:effectRef idx="1">
            <a:schemeClr val="accent5"/>
          </a:effectRef>
          <a:fontRef idx="minor">
            <a:schemeClr val="lt1"/>
          </a:fontRef>
        </p:style>
        <p:txBody>
          <a:bodyPr>
            <a:noAutofit/>
          </a:bodyPr>
          <a:lstStyle/>
          <a:p>
            <a:r>
              <a:rPr lang="en-IN" sz="3200" dirty="0" smtClean="0">
                <a:solidFill>
                  <a:schemeClr val="tx1">
                    <a:lumMod val="95000"/>
                    <a:lumOff val="5000"/>
                  </a:schemeClr>
                </a:solidFill>
              </a:rPr>
              <a:t>The entire constitution is classified into three categories:-</a:t>
            </a:r>
            <a:br>
              <a:rPr lang="en-IN" sz="3200" dirty="0" smtClean="0">
                <a:solidFill>
                  <a:schemeClr val="tx1">
                    <a:lumMod val="95000"/>
                    <a:lumOff val="5000"/>
                  </a:schemeClr>
                </a:solidFill>
              </a:rPr>
            </a:br>
            <a:r>
              <a:rPr lang="en-IN" sz="3200" dirty="0" smtClean="0">
                <a:solidFill>
                  <a:schemeClr val="tx1">
                    <a:lumMod val="95000"/>
                    <a:lumOff val="5000"/>
                  </a:schemeClr>
                </a:solidFill>
              </a:rPr>
              <a:t>1. </a:t>
            </a:r>
            <a:r>
              <a:rPr lang="en-IN" sz="3200" dirty="0" smtClean="0">
                <a:solidFill>
                  <a:srgbClr val="FF0000"/>
                </a:solidFill>
              </a:rPr>
              <a:t>Amendment by simple majority</a:t>
            </a:r>
            <a:r>
              <a:rPr lang="en-IN" sz="3200" dirty="0" smtClean="0">
                <a:solidFill>
                  <a:schemeClr val="tx1">
                    <a:lumMod val="95000"/>
                    <a:lumOff val="5000"/>
                  </a:schemeClr>
                </a:solidFill>
              </a:rPr>
              <a:t/>
            </a:r>
            <a:br>
              <a:rPr lang="en-IN" sz="3200" dirty="0" smtClean="0">
                <a:solidFill>
                  <a:schemeClr val="tx1">
                    <a:lumMod val="95000"/>
                    <a:lumOff val="5000"/>
                  </a:schemeClr>
                </a:solidFill>
              </a:rPr>
            </a:br>
            <a:r>
              <a:rPr lang="en-IN" sz="3200" dirty="0" smtClean="0">
                <a:solidFill>
                  <a:schemeClr val="tx1">
                    <a:lumMod val="95000"/>
                    <a:lumOff val="5000"/>
                  </a:schemeClr>
                </a:solidFill>
              </a:rPr>
              <a:t>It should be passed by one more than half of the members sitting and voting. It can be carried out as ordinary piece of legislation by parliament.  These are put outside the purview of Art.368. Ex: </a:t>
            </a:r>
            <a:r>
              <a:rPr lang="en-IN" sz="3200" dirty="0" smtClean="0">
                <a:solidFill>
                  <a:schemeClr val="accent1">
                    <a:lumMod val="20000"/>
                    <a:lumOff val="80000"/>
                  </a:schemeClr>
                </a:solidFill>
              </a:rPr>
              <a:t>Admission and establishment of new state, altering the boundaries of state, abolition of upper house in a state etc..</a:t>
            </a:r>
            <a:r>
              <a:rPr lang="en-IN" sz="3200" dirty="0" smtClean="0">
                <a:solidFill>
                  <a:schemeClr val="tx1">
                    <a:lumMod val="95000"/>
                    <a:lumOff val="5000"/>
                  </a:schemeClr>
                </a:solidFill>
              </a:rPr>
              <a:t/>
            </a:r>
            <a:br>
              <a:rPr lang="en-IN" sz="3200" dirty="0" smtClean="0">
                <a:solidFill>
                  <a:schemeClr val="tx1">
                    <a:lumMod val="95000"/>
                    <a:lumOff val="5000"/>
                  </a:schemeClr>
                </a:solidFill>
              </a:rPr>
            </a:br>
            <a:r>
              <a:rPr lang="en-IN" sz="3200" dirty="0" smtClean="0">
                <a:solidFill>
                  <a:schemeClr val="tx1">
                    <a:lumMod val="95000"/>
                    <a:lumOff val="5000"/>
                  </a:schemeClr>
                </a:solidFill>
              </a:rPr>
              <a:t>State reorganisation act of 1956, Legislative Councils Act of 1957</a:t>
            </a:r>
            <a:br>
              <a:rPr lang="en-IN" sz="3200" dirty="0" smtClean="0">
                <a:solidFill>
                  <a:schemeClr val="tx1">
                    <a:lumMod val="95000"/>
                    <a:lumOff val="5000"/>
                  </a:schemeClr>
                </a:solidFill>
              </a:rPr>
            </a:br>
            <a:endParaRPr lang="en-IN" sz="3200" dirty="0"/>
          </a:p>
        </p:txBody>
      </p:sp>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style>
          <a:lnRef idx="3">
            <a:schemeClr val="lt1"/>
          </a:lnRef>
          <a:fillRef idx="1">
            <a:schemeClr val="accent5"/>
          </a:fillRef>
          <a:effectRef idx="1">
            <a:schemeClr val="accent5"/>
          </a:effectRef>
          <a:fontRef idx="minor">
            <a:schemeClr val="lt1"/>
          </a:fontRef>
        </p:style>
        <p:txBody>
          <a:bodyPr>
            <a:normAutofit/>
          </a:bodyPr>
          <a:lstStyle/>
          <a:p>
            <a:r>
              <a:rPr lang="en-IN" sz="4000" dirty="0" smtClean="0">
                <a:solidFill>
                  <a:schemeClr val="tx1">
                    <a:lumMod val="95000"/>
                    <a:lumOff val="5000"/>
                  </a:schemeClr>
                </a:solidFill>
              </a:rPr>
              <a:t>2. </a:t>
            </a:r>
            <a:r>
              <a:rPr lang="en-IN" sz="4000" dirty="0" smtClean="0">
                <a:solidFill>
                  <a:srgbClr val="FF0000"/>
                </a:solidFill>
              </a:rPr>
              <a:t>Amendment by 2/3 majority</a:t>
            </a:r>
            <a:r>
              <a:rPr lang="en-IN" sz="4000" dirty="0" smtClean="0">
                <a:solidFill>
                  <a:schemeClr val="tx1">
                    <a:lumMod val="95000"/>
                    <a:lumOff val="5000"/>
                  </a:schemeClr>
                </a:solidFill>
              </a:rPr>
              <a:t/>
            </a:r>
            <a:br>
              <a:rPr lang="en-IN" sz="4000" dirty="0" smtClean="0">
                <a:solidFill>
                  <a:schemeClr val="tx1">
                    <a:lumMod val="95000"/>
                    <a:lumOff val="5000"/>
                  </a:schemeClr>
                </a:solidFill>
              </a:rPr>
            </a:br>
            <a:r>
              <a:rPr lang="en-IN" sz="4000" dirty="0" smtClean="0">
                <a:solidFill>
                  <a:schemeClr val="tx1">
                    <a:lumMod val="95000"/>
                    <a:lumOff val="5000"/>
                  </a:schemeClr>
                </a:solidFill>
              </a:rPr>
              <a:t> It requires a minimum support of 2/3members sitting and voting. Ex. </a:t>
            </a:r>
            <a:r>
              <a:rPr lang="en-IN" sz="4000" dirty="0" smtClean="0">
                <a:solidFill>
                  <a:srgbClr val="FFFF00"/>
                </a:solidFill>
              </a:rPr>
              <a:t>Fundamental rights, Fundamental duties etc</a:t>
            </a:r>
            <a:r>
              <a:rPr lang="en-IN" sz="4000" dirty="0" smtClean="0">
                <a:solidFill>
                  <a:schemeClr val="tx1">
                    <a:lumMod val="95000"/>
                    <a:lumOff val="5000"/>
                  </a:schemeClr>
                </a:solidFill>
              </a:rPr>
              <a:t>…</a:t>
            </a:r>
            <a:r>
              <a:rPr lang="en-IN" sz="2400" dirty="0" smtClean="0">
                <a:solidFill>
                  <a:schemeClr val="tx1">
                    <a:lumMod val="95000"/>
                    <a:lumOff val="5000"/>
                  </a:schemeClr>
                </a:solidFill>
              </a:rPr>
              <a:t/>
            </a:r>
            <a:br>
              <a:rPr lang="en-IN" sz="2400" dirty="0" smtClean="0">
                <a:solidFill>
                  <a:schemeClr val="tx1">
                    <a:lumMod val="95000"/>
                    <a:lumOff val="5000"/>
                  </a:schemeClr>
                </a:solidFill>
              </a:rPr>
            </a:br>
            <a:endParaRPr lang="en-IN" sz="2400"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en-IN" sz="3600" dirty="0" smtClean="0">
                <a:solidFill>
                  <a:schemeClr val="tx1">
                    <a:lumMod val="95000"/>
                    <a:lumOff val="5000"/>
                  </a:schemeClr>
                </a:solidFill>
              </a:rPr>
              <a:t>3. </a:t>
            </a:r>
            <a:r>
              <a:rPr lang="en-IN" sz="3600" dirty="0" smtClean="0">
                <a:solidFill>
                  <a:srgbClr val="FF0000"/>
                </a:solidFill>
              </a:rPr>
              <a:t>Amendment by 2/3 majority and ratification by at least half of the state legislatures</a:t>
            </a:r>
            <a:r>
              <a:rPr lang="en-IN" sz="3600" dirty="0" smtClean="0">
                <a:solidFill>
                  <a:schemeClr val="tx1">
                    <a:lumMod val="95000"/>
                    <a:lumOff val="5000"/>
                  </a:schemeClr>
                </a:solidFill>
              </a:rPr>
              <a:t/>
            </a:r>
            <a:br>
              <a:rPr lang="en-IN" sz="3600" dirty="0" smtClean="0">
                <a:solidFill>
                  <a:schemeClr val="tx1">
                    <a:lumMod val="95000"/>
                    <a:lumOff val="5000"/>
                  </a:schemeClr>
                </a:solidFill>
              </a:rPr>
            </a:br>
            <a:r>
              <a:rPr lang="en-IN" sz="3600" dirty="0" smtClean="0">
                <a:solidFill>
                  <a:schemeClr val="tx1">
                    <a:lumMod val="95000"/>
                    <a:lumOff val="5000"/>
                  </a:schemeClr>
                </a:solidFill>
              </a:rPr>
              <a:t> It requires a minimum support of 2/3members sitting and voting in parliament + a minimum of half of the state legislature should ratify the bill  Ex. Provisions dealing with federal structure- </a:t>
            </a:r>
            <a:r>
              <a:rPr lang="en-IN" sz="3600" dirty="0" smtClean="0">
                <a:solidFill>
                  <a:srgbClr val="FFFF00"/>
                </a:solidFill>
              </a:rPr>
              <a:t>election of president (Art. 54 &amp; 55), Extension of Executive power of the union (Art.73 and 162)</a:t>
            </a:r>
            <a:endParaRPr lang="en-IN" sz="3600" dirty="0">
              <a:solidFill>
                <a:srgbClr val="FFFF00"/>
              </a:solidFill>
            </a:endParaRPr>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415</TotalTime>
  <Words>69</Words>
  <Application>Microsoft Office PowerPoint</Application>
  <PresentationFormat>On-screen Show (4:3)</PresentationFormat>
  <Paragraphs>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AMENDMENT OF THE CONSTITUTION</vt:lpstr>
      <vt:lpstr>OUTLINE 1. Meaning of Amendment 2. Significance of Amendment 3. Constitutional provisions and procedure  4. Major amendments 5. Role of Judiciary 6. Critical Evaluation 7. Conclusion </vt:lpstr>
      <vt:lpstr>1. WHAT IS AMENDMENT  In Ordinary sense it is a Change Three  meanings could be Inferred here for a constitutional amendment: Add, Repeal or Alter. Adding one or more words, Sub-clauses, Clauses, Articles, Acts etc.  Repealing one or more words, Sub-clauses, Clauses, Articles, Acts etc. Both Adding and Repealing Any Change brought into the constitution by adding, repealing or altering the constitution is constitutional amendment</vt:lpstr>
      <vt:lpstr>2. SIGNIFICANCE OF AMENDMENT 1. ‘A constitution should be of the living not of the dead’-Dr. B R. Ambedkar Constitution should be for the present generation not for the past 2. A Constitution should be Dynamic- Adapt changes, grow with the society. It should not be static. 3. To eradicate practical difficulties while implementing the constitution.</vt:lpstr>
      <vt:lpstr>3.CONSTITUTIONAL PROVISIONS AND PROCEDURES An amendment bill originates only in the parliament. The power of the parliament to amend the constitution is known as constituent power. Part XX ,  Article 368 of the Constitution deal with Amendment of the  constitution.    </vt:lpstr>
      <vt:lpstr>An amendment bill originates in any houses of the parliament and involves the procedures of ordinary law making. It must undergo all the procedures of law making  form the first reading to getting the assent of the president. There is no provision for joint sitting</vt:lpstr>
      <vt:lpstr>The entire constitution is classified into three categories:- 1. Amendment by simple majority It should be passed by one more than half of the members sitting and voting. It can be carried out as ordinary piece of legislation by parliament.  These are put outside the purview of Art.368. Ex: Admission and establishment of new state, altering the boundaries of state, abolition of upper house in a state etc.. State reorganisation act of 1956, Legislative Councils Act of 1957 </vt:lpstr>
      <vt:lpstr>2. Amendment by 2/3 majority  It requires a minimum support of 2/3members sitting and voting. Ex. Fundamental rights, Fundamental duties etc… </vt:lpstr>
      <vt:lpstr>3. Amendment by 2/3 majority and ratification by at least half of the state legislatures  It requires a minimum support of 2/3members sitting and voting in parliament + a minimum of half of the state legislature should ratify the bill  Ex. Provisions dealing with federal structure- election of president (Art. 54 &amp; 55), Extension of Executive power of the union (Art.73 and 162)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AMENDMENT OF THE CONSTITUTION</dc:title>
  <dc:creator>intel</dc:creator>
  <cp:lastModifiedBy>intel</cp:lastModifiedBy>
  <cp:revision>42</cp:revision>
  <dcterms:created xsi:type="dcterms:W3CDTF">2006-08-16T00:00:00Z</dcterms:created>
  <dcterms:modified xsi:type="dcterms:W3CDTF">2020-04-30T06:45:10Z</dcterms:modified>
</cp:coreProperties>
</file>